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40"/>
  </p:notesMasterIdLst>
  <p:handoutMasterIdLst>
    <p:handoutMasterId r:id="rId41"/>
  </p:handoutMasterIdLst>
  <p:sldIdLst>
    <p:sldId id="269" r:id="rId4"/>
    <p:sldId id="378" r:id="rId5"/>
    <p:sldId id="299" r:id="rId6"/>
    <p:sldId id="357" r:id="rId7"/>
    <p:sldId id="379" r:id="rId8"/>
    <p:sldId id="387" r:id="rId9"/>
    <p:sldId id="407" r:id="rId10"/>
    <p:sldId id="405" r:id="rId11"/>
    <p:sldId id="409" r:id="rId12"/>
    <p:sldId id="410" r:id="rId13"/>
    <p:sldId id="411" r:id="rId14"/>
    <p:sldId id="412" r:id="rId15"/>
    <p:sldId id="389" r:id="rId16"/>
    <p:sldId id="390" r:id="rId17"/>
    <p:sldId id="382" r:id="rId18"/>
    <p:sldId id="381" r:id="rId19"/>
    <p:sldId id="385" r:id="rId20"/>
    <p:sldId id="386" r:id="rId21"/>
    <p:sldId id="392" r:id="rId22"/>
    <p:sldId id="376" r:id="rId23"/>
    <p:sldId id="415" r:id="rId24"/>
    <p:sldId id="414" r:id="rId25"/>
    <p:sldId id="416" r:id="rId26"/>
    <p:sldId id="393" r:id="rId27"/>
    <p:sldId id="417" r:id="rId28"/>
    <p:sldId id="418" r:id="rId29"/>
    <p:sldId id="419" r:id="rId30"/>
    <p:sldId id="420" r:id="rId31"/>
    <p:sldId id="360" r:id="rId32"/>
    <p:sldId id="422" r:id="rId33"/>
    <p:sldId id="423" r:id="rId34"/>
    <p:sldId id="424" r:id="rId35"/>
    <p:sldId id="425" r:id="rId36"/>
    <p:sldId id="426" r:id="rId37"/>
    <p:sldId id="421" r:id="rId38"/>
    <p:sldId id="427"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Roboto" panose="02000000000000000000" pitchFamily="2" charset="0"/>
      <p:regular r:id="rId47"/>
      <p:bold r:id="rId48"/>
      <p:italic r:id="rId49"/>
      <p:boldItalic r:id="rId50"/>
    </p:embeddedFont>
    <p:embeddedFont>
      <p:font typeface="Roboto Medium" panose="02000000000000000000" pitchFamily="2" charset="0"/>
      <p:regular r:id="rId51"/>
      <p: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79"/>
            <p14:sldId id="387"/>
            <p14:sldId id="407"/>
            <p14:sldId id="405"/>
          </p14:sldIdLst>
        </p14:section>
        <p14:section name="Hands-on: Logistic regression using TensorFlow" id="{A9C709FA-F82A-4D03-B352-C6CC0BF25E63}">
          <p14:sldIdLst>
            <p14:sldId id="409"/>
            <p14:sldId id="410"/>
            <p14:sldId id="411"/>
          </p14:sldIdLst>
        </p14:section>
        <p14:section name="Introduction to classification in medical imaging" id="{7F249C2B-6AFA-4DE5-A54E-2E235E011569}">
          <p14:sldIdLst>
            <p14:sldId id="412"/>
            <p14:sldId id="389"/>
            <p14:sldId id="390"/>
            <p14:sldId id="382"/>
            <p14:sldId id="381"/>
            <p14:sldId id="385"/>
            <p14:sldId id="386"/>
            <p14:sldId id="392"/>
          </p14:sldIdLst>
        </p14:section>
        <p14:section name="Hands-on: A simple classification model" id="{8CC7D788-3399-46B5-9035-40B49681A4BE}">
          <p14:sldIdLst>
            <p14:sldId id="376"/>
            <p14:sldId id="415"/>
            <p14:sldId id="414"/>
            <p14:sldId id="416"/>
            <p14:sldId id="393"/>
            <p14:sldId id="417"/>
            <p14:sldId id="418"/>
            <p14:sldId id="419"/>
          </p14:sldIdLst>
        </p14:section>
        <p14:section name="Hands-on: Preparing the data and running the model" id="{CB32495C-9A08-4876-A995-ACC84050776B}">
          <p14:sldIdLst>
            <p14:sldId id="420"/>
            <p14:sldId id="360"/>
            <p14:sldId id="422"/>
            <p14:sldId id="423"/>
            <p14:sldId id="424"/>
            <p14:sldId id="425"/>
            <p14:sldId id="426"/>
          </p14:sldIdLst>
        </p14:section>
        <p14:section name="Conclusion" id="{6A1694D1-C010-4040-A329-925308051631}">
          <p14:sldIdLst>
            <p14:sldId id="421"/>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084" autoAdjust="0"/>
  </p:normalViewPr>
  <p:slideViewPr>
    <p:cSldViewPr snapToGrid="0">
      <p:cViewPr varScale="1">
        <p:scale>
          <a:sx n="73" d="100"/>
          <a:sy n="73" d="100"/>
        </p:scale>
        <p:origin x="1860" y="66"/>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handoutMaster" Target="handoutMasters/handoutMaster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24/08/2022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24/08/2022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a:t>
            </a:r>
          </a:p>
          <a:p>
            <a:endParaRPr lang="en-GB" dirty="0"/>
          </a:p>
          <a:p>
            <a:r>
              <a:rPr lang="en-GB" dirty="0"/>
              <a:t>My name is Olivier, and I’ll be talking about classification, and help you apply your own deep learning based classification model in a cardiac MRI application.</a:t>
            </a:r>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piece of code I shown here. </a:t>
            </a:r>
          </a:p>
          <a:p>
            <a:endParaRPr lang="en-GB" dirty="0"/>
          </a:p>
          <a:p>
            <a:r>
              <a:rPr lang="en-GB" dirty="0"/>
              <a:t>From the last session you should be familiar with some basics of python</a:t>
            </a:r>
          </a:p>
          <a:p>
            <a:endParaRPr lang="en-GB" dirty="0"/>
          </a:p>
          <a:p>
            <a:r>
              <a:rPr lang="en-GB" dirty="0"/>
              <a:t>As usual you can import your </a:t>
            </a:r>
            <a:r>
              <a:rPr lang="en-GB" dirty="0" err="1"/>
              <a:t>favorite</a:t>
            </a:r>
            <a:r>
              <a:rPr lang="en-GB" dirty="0"/>
              <a:t> libraries at the beginning of your file. </a:t>
            </a:r>
          </a:p>
          <a:p>
            <a:endParaRPr lang="en-GB" dirty="0"/>
          </a:p>
          <a:p>
            <a:r>
              <a:rPr lang="en-GB" dirty="0"/>
              <a:t>Here we import </a:t>
            </a:r>
            <a:r>
              <a:rPr lang="en-GB" dirty="0" err="1"/>
              <a:t>tensorflow</a:t>
            </a:r>
            <a:r>
              <a:rPr lang="en-GB" dirty="0"/>
              <a:t>, </a:t>
            </a:r>
            <a:r>
              <a:rPr lang="en-GB" dirty="0" err="1"/>
              <a:t>numpy</a:t>
            </a:r>
            <a:r>
              <a:rPr lang="en-GB" dirty="0"/>
              <a:t> and matplotlib for plotting.</a:t>
            </a:r>
          </a:p>
          <a:p>
            <a:endParaRPr lang="en-GB" dirty="0"/>
          </a:p>
          <a:p>
            <a:r>
              <a:rPr lang="en-GB" dirty="0"/>
              <a:t>We then generate our very simple distribution of points with values 0 or 1.</a:t>
            </a:r>
          </a:p>
          <a:p>
            <a:endParaRPr lang="en-GB" dirty="0"/>
          </a:p>
          <a:p>
            <a:r>
              <a:rPr lang="en-GB" dirty="0"/>
              <a:t>In this case the feature is perfectly separating the 2 classes it is of course not always that clear cut !</a:t>
            </a:r>
          </a:p>
          <a:p>
            <a:endParaRPr lang="en-GB" dirty="0"/>
          </a:p>
          <a:p>
            <a:r>
              <a:rPr lang="en-GB" dirty="0"/>
              <a:t>We plot class 1 in green and 0 in red (this will be our training dataset) and decorate the graph with some axis names and title.</a:t>
            </a:r>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3030850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very simple model as described previously will be taking one input, apply 1 weight + 1 bias (2 learnable parameters), apply the sigmoid function and outputting 1 probability.</a:t>
            </a:r>
          </a:p>
          <a:p>
            <a:endParaRPr lang="en-GB" dirty="0"/>
          </a:p>
          <a:p>
            <a:r>
              <a:rPr lang="en-GB" dirty="0"/>
              <a:t>The model is then compiled with a loss, here the binary cross entropy. And an optimizer which if you remember from the previous lesson will choose how to update the learnable parameters given the loss.</a:t>
            </a:r>
          </a:p>
          <a:p>
            <a:endParaRPr lang="en-GB" dirty="0"/>
          </a:p>
          <a:p>
            <a:r>
              <a:rPr lang="en-GB" dirty="0" err="1"/>
              <a:t>Model.fit</a:t>
            </a:r>
            <a:r>
              <a:rPr lang="en-GB" dirty="0"/>
              <a:t> is then called to fit the model to the data to minimize the loss. This is performed over a certain number of mini batches and epochs.</a:t>
            </a:r>
          </a:p>
          <a:p>
            <a:endParaRPr lang="en-GB" dirty="0"/>
          </a:p>
          <a:p>
            <a:r>
              <a:rPr lang="en-GB" dirty="0"/>
              <a:t>This gives us the following function </a:t>
            </a:r>
            <a:r>
              <a:rPr lang="en-GB" dirty="0" err="1"/>
              <a:t>yhat</a:t>
            </a:r>
            <a:r>
              <a:rPr lang="en-GB" dirty="0"/>
              <a:t>= h(</a:t>
            </a:r>
            <a:r>
              <a:rPr lang="en-GB" dirty="0" err="1"/>
              <a:t>wx+b</a:t>
            </a:r>
            <a:r>
              <a:rPr lang="en-GB" dirty="0"/>
              <a:t>)</a:t>
            </a:r>
          </a:p>
          <a:p>
            <a:endParaRPr lang="en-GB" dirty="0"/>
          </a:p>
          <a:p>
            <a:r>
              <a:rPr lang="en-GB" dirty="0"/>
              <a:t>The same can be performed given a less obvious distribution</a:t>
            </a:r>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458267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far we’ve been handling abstract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now we’re going to have a look and see how we can apply this in the context of images.</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29176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would we want to apply classification to images. The idea is to extract structured information from images. </a:t>
            </a:r>
          </a:p>
          <a:p>
            <a:r>
              <a:rPr lang="en-GB" dirty="0"/>
              <a:t>Many applications have risen autonomous driving, facial recognition and more of interest to us, medical image analysis.</a:t>
            </a:r>
          </a:p>
          <a:p>
            <a:endParaRPr lang="en-GB" dirty="0"/>
          </a:p>
          <a:p>
            <a:r>
              <a:rPr lang="en-GB" dirty="0"/>
              <a:t>Here we show classical datasets used for classification challenges in natural images. </a:t>
            </a:r>
          </a:p>
          <a:p>
            <a:r>
              <a:rPr lang="en-GB" dirty="0"/>
              <a:t>Fashion MNIST, which you’ve seen before aims at labelling fashion items.</a:t>
            </a:r>
          </a:p>
          <a:p>
            <a:endParaRPr lang="en-GB" dirty="0"/>
          </a:p>
          <a:p>
            <a:r>
              <a:rPr lang="en-GB" dirty="0"/>
              <a:t>And the famous ImageNet dataset with over 14 million annotated images.</a:t>
            </a:r>
          </a:p>
          <a:p>
            <a:r>
              <a:rPr lang="en-GB" dirty="0"/>
              <a:t>These are largely used by the machine learning community to develop higher performance algorithm. They are very large and publicly available.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3991263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medical imaging although of lesser sizes and less publicly available, a great effort is being made to obtain curated image datasets. For </a:t>
            </a:r>
            <a:r>
              <a:rPr lang="en-GB" dirty="0" err="1"/>
              <a:t>exemple</a:t>
            </a:r>
            <a:r>
              <a:rPr lang="en-GB" dirty="0"/>
              <a:t>, UK Biobank is a large dataset including more than 7000 cardiac MRI images with a lot of associated health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following exercise we will actually use the OCMR dataset from the Ohio State university which allowed us to share the images during this workshop. It consists of </a:t>
            </a:r>
            <a:r>
              <a:rPr lang="en-GB" b="1" dirty="0">
                <a:solidFill>
                  <a:schemeClr val="bg1"/>
                </a:solidFill>
              </a:rPr>
              <a:t>183 different slices </a:t>
            </a:r>
            <a:r>
              <a:rPr lang="en-GB" dirty="0"/>
              <a:t>of Cine cardiac MRI in different orientations </a:t>
            </a:r>
            <a:r>
              <a:rPr lang="en-GB" b="1" dirty="0">
                <a:solidFill>
                  <a:schemeClr val="bg1"/>
                </a:solidFill>
              </a:rPr>
              <a:t>(124 SAX, 42 non SAX)</a:t>
            </a:r>
            <a:r>
              <a:rPr lang="en-GB" dirty="0"/>
              <a:t>.</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1322701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this workshop on image classification we propose to classify the images’ orientation.</a:t>
            </a:r>
          </a:p>
          <a:p>
            <a:endParaRPr lang="en-GB" dirty="0"/>
          </a:p>
          <a:p>
            <a:r>
              <a:rPr lang="en-GB" dirty="0"/>
              <a:t>Imagine you have a huge dataset of images which you want to label according to their orientation in order to extract only short axis images.</a:t>
            </a:r>
          </a:p>
          <a:p>
            <a:endParaRPr lang="en-GB" dirty="0"/>
          </a:p>
          <a:p>
            <a:r>
              <a:rPr lang="en-GB" dirty="0"/>
              <a:t>We can see the huge variability in terms of anatomies, contrast, etc. </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instead of independent abstract features you have an image as input. </a:t>
            </a:r>
          </a:p>
          <a:p>
            <a:endParaRPr lang="en-GB" dirty="0"/>
          </a:p>
          <a:p>
            <a:r>
              <a:rPr lang="en-GB" dirty="0"/>
              <a:t>Which is effectively a very large number of input features with some structure/correlation in space.</a:t>
            </a:r>
          </a:p>
          <a:p>
            <a:endParaRPr lang="en-GB" dirty="0"/>
          </a:p>
          <a:p>
            <a:r>
              <a:rPr lang="en-GB" dirty="0"/>
              <a:t>Traditionally you would code and extract expert designed features and classify the images according to these features. </a:t>
            </a:r>
          </a:p>
          <a:p>
            <a:endParaRPr lang="en-GB" dirty="0"/>
          </a:p>
          <a:p>
            <a:r>
              <a:rPr lang="en-GB" dirty="0"/>
              <a:t>The question is then which features and how do you extract them from the image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turns out that classifying through man-made features is </a:t>
            </a:r>
            <a:r>
              <a:rPr lang="en-GB" dirty="0" err="1"/>
              <a:t>harduous</a:t>
            </a:r>
            <a:r>
              <a:rPr lang="en-GB" dirty="0"/>
              <a:t>, shows poor performance and is not very generalizable to different problems. For instance recognizing the difference between a cat and a plane might have very different rules.</a:t>
            </a:r>
          </a:p>
          <a:p>
            <a:endParaRPr lang="en-GB" dirty="0"/>
          </a:p>
          <a:p>
            <a:r>
              <a:rPr lang="en-GB" dirty="0"/>
              <a:t>Yet we as humans find this task very easy. After seeing only a few </a:t>
            </a:r>
            <a:r>
              <a:rPr lang="en-GB" dirty="0" err="1"/>
              <a:t>exemples</a:t>
            </a:r>
            <a:r>
              <a:rPr lang="en-GB" dirty="0"/>
              <a:t> we can recognize a short axis from long axis.</a:t>
            </a:r>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3351393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for many problems it is much easier and more performant to provide Data and Answers and then use machine learning tools to create a classifier rather than handcrafting it.  </a:t>
            </a:r>
          </a:p>
          <a:p>
            <a:endParaRPr lang="en-GB" dirty="0"/>
          </a:p>
          <a:p>
            <a:r>
              <a:rPr lang="en-GB" dirty="0"/>
              <a:t>And so now given our small labelled dataset we will try to create a classifier enabling us to identify short axis images from a larger dataset.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744051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Previously we saw how logistic regression can from different features provide a probability to belong to a class or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However an image contains many features and the simplest model shown earlier where weighting each pixel to give an answer on </a:t>
            </a:r>
            <a:r>
              <a:rPr lang="en-GB" dirty="0" err="1"/>
              <a:t>wether</a:t>
            </a:r>
            <a:r>
              <a:rPr lang="en-GB" dirty="0"/>
              <a:t> the image is a short axis or not is probably not going to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Classically in classification, you will aim at contracting the input information into a smaller and smaller number of features which are then used to output a probability/take a decision.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is this usually performed ?</a:t>
            </a:r>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2494056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conventional way to do so is through multiple layers of successive convolutions, activations and pooling. </a:t>
            </a:r>
          </a:p>
          <a:p>
            <a:endParaRPr lang="en-GB" dirty="0"/>
          </a:p>
          <a:p>
            <a:r>
              <a:rPr lang="en-GB" dirty="0"/>
              <a:t>These are particularly effective in imaging to condense information into fewer features. </a:t>
            </a:r>
          </a:p>
          <a:p>
            <a:endParaRPr lang="en-GB" dirty="0"/>
          </a:p>
          <a:p>
            <a:r>
              <a:rPr lang="en-GB" dirty="0"/>
              <a:t>It goes from higher resolution features to higher level semantics. </a:t>
            </a:r>
          </a:p>
          <a:p>
            <a:endParaRPr lang="en-GB" dirty="0"/>
          </a:p>
          <a:p>
            <a:r>
              <a:rPr lang="en-GB" dirty="0"/>
              <a:t>The reduced number of higher level semantics features are then used as input to a Dense layer to combine the information. </a:t>
            </a:r>
          </a:p>
          <a:p>
            <a:endParaRPr lang="en-GB" dirty="0"/>
          </a:p>
          <a:p>
            <a:r>
              <a:rPr lang="en-GB" dirty="0"/>
              <a:t>A sigmoid output activation is then used to transform the output into a probability.</a:t>
            </a:r>
          </a:p>
          <a:p>
            <a:endParaRPr lang="en-GB" dirty="0"/>
          </a:p>
          <a:p>
            <a:r>
              <a:rPr lang="en-GB" dirty="0"/>
              <a:t>Trainable parameters are learned through back-propagation to minimize the loss function (for </a:t>
            </a:r>
            <a:r>
              <a:rPr lang="en-GB" dirty="0" err="1"/>
              <a:t>exemple</a:t>
            </a:r>
            <a:r>
              <a:rPr lang="en-GB" dirty="0"/>
              <a:t> the binary cross entropy).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188790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try to create the model we described using </a:t>
            </a:r>
            <a:r>
              <a:rPr lang="en-GB" dirty="0" err="1"/>
              <a:t>tensorflow</a:t>
            </a:r>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20</a:t>
            </a:fld>
            <a:endParaRPr lang="en-GB"/>
          </a:p>
        </p:txBody>
      </p:sp>
    </p:spTree>
    <p:extLst>
      <p:ext uri="{BB962C8B-B14F-4D97-AF65-F5344CB8AC3E}">
        <p14:creationId xmlns:p14="http://schemas.microsoft.com/office/powerpoint/2010/main" val="312444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you import the libraries</a:t>
            </a:r>
          </a:p>
          <a:p>
            <a:endParaRPr lang="en-GB" dirty="0"/>
          </a:p>
          <a:p>
            <a:r>
              <a:rPr lang="en-GB" dirty="0"/>
              <a:t>Then we will create a function which will allow us to create and change the model</a:t>
            </a:r>
          </a:p>
          <a:p>
            <a:endParaRPr lang="en-GB" dirty="0"/>
          </a:p>
          <a:p>
            <a:r>
              <a:rPr lang="en-GB" dirty="0"/>
              <a:t>The function name will be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569CD6"/>
                </a:solidFill>
                <a:effectLst/>
                <a:latin typeface="Arial" panose="020B0604020202020204" pitchFamily="34" charset="0"/>
                <a:cs typeface="Arial" panose="020B0604020202020204" pitchFamily="34" charset="0"/>
              </a:rPr>
              <a:t>def</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DCDCAA"/>
                </a:solidFill>
                <a:effectLst/>
                <a:latin typeface="Arial" panose="020B0604020202020204" pitchFamily="34" charset="0"/>
                <a:cs typeface="Arial" panose="020B0604020202020204" pitchFamily="34" charset="0"/>
              </a:rPr>
              <a:t>create_base_model</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train_data</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nLayers</a:t>
            </a:r>
            <a:r>
              <a:rPr lang="en-GB" sz="1200" b="0" dirty="0">
                <a:solidFill>
                  <a:srgbClr val="D4D4D4"/>
                </a:solidFill>
                <a:effectLst/>
                <a:latin typeface="Arial" panose="020B0604020202020204" pitchFamily="34" charset="0"/>
                <a:cs typeface="Arial" panose="020B0604020202020204" pitchFamily="34" charset="0"/>
              </a:rPr>
              <a:t>=</a:t>
            </a:r>
            <a:r>
              <a:rPr lang="en-GB" sz="1200" dirty="0">
                <a:solidFill>
                  <a:srgbClr val="B5CEA8"/>
                </a:solidFill>
                <a:latin typeface="Arial" panose="020B0604020202020204" pitchFamily="34" charset="0"/>
                <a:cs typeface="Arial" panose="020B0604020202020204" pitchFamily="34" charset="0"/>
              </a:rPr>
              <a:t>4</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9CDCFE"/>
                </a:solidFill>
                <a:effectLst/>
                <a:latin typeface="Arial" panose="020B0604020202020204" pitchFamily="34" charset="0"/>
                <a:cs typeface="Arial" panose="020B0604020202020204" pitchFamily="34" charset="0"/>
              </a:rPr>
              <a:t>nInitConvFilters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8</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9CDCFE"/>
                </a:solidFill>
                <a:effectLst/>
                <a:latin typeface="Arial" panose="020B0604020202020204" pitchFamily="34" charset="0"/>
                <a:cs typeface="Arial" panose="020B0604020202020204" pitchFamily="34" charset="0"/>
              </a:rPr>
              <a:t>kernelSize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3</a:t>
            </a:r>
            <a:r>
              <a:rPr lang="en-GB" sz="1200" b="0" dirty="0">
                <a:solidFill>
                  <a:srgbClr val="D4D4D4"/>
                </a:solidFill>
                <a:effectLst/>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Inputs are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err="1">
                <a:solidFill>
                  <a:srgbClr val="D4D4D4"/>
                </a:solidFill>
                <a:effectLst/>
                <a:latin typeface="Arial" panose="020B0604020202020204" pitchFamily="34" charset="0"/>
                <a:cs typeface="Arial" panose="020B0604020202020204" pitchFamily="34" charset="0"/>
              </a:rPr>
              <a:t>Train_data</a:t>
            </a:r>
            <a:r>
              <a:rPr lang="en-GB" sz="1200" b="0" dirty="0">
                <a:solidFill>
                  <a:srgbClr val="D4D4D4"/>
                </a:solidFill>
                <a:effectLst/>
                <a:latin typeface="Arial" panose="020B0604020202020204" pitchFamily="34" charset="0"/>
                <a:cs typeface="Arial" panose="020B0604020202020204" pitchFamily="34" charset="0"/>
              </a:rPr>
              <a:t> is only used to determine the input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Model is a </a:t>
            </a:r>
            <a:r>
              <a:rPr lang="en-GB" sz="1200" b="0" dirty="0" err="1">
                <a:solidFill>
                  <a:srgbClr val="4EC9B0"/>
                </a:solidFill>
                <a:effectLst/>
                <a:latin typeface="Arial" panose="020B0604020202020204" pitchFamily="34" charset="0"/>
                <a:cs typeface="Arial" panose="020B0604020202020204" pitchFamily="34" charset="0"/>
              </a:rPr>
              <a:t>tf</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keras</a:t>
            </a:r>
            <a:r>
              <a:rPr lang="en-GB" sz="1200" b="0" dirty="0" err="1">
                <a:solidFill>
                  <a:srgbClr val="D4D4D4"/>
                </a:solidFill>
                <a:effectLst/>
                <a:latin typeface="Arial" panose="020B0604020202020204" pitchFamily="34" charset="0"/>
                <a:cs typeface="Arial" panose="020B0604020202020204" pitchFamily="34" charset="0"/>
              </a:rPr>
              <a:t>.models.Sequential</a:t>
            </a:r>
            <a:r>
              <a:rPr lang="en-GB" sz="1200" b="0" dirty="0">
                <a:solidFill>
                  <a:srgbClr val="D4D4D4"/>
                </a:solidFill>
                <a:effectLst/>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It is created by adding layers one by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AS described earlier we add </a:t>
            </a:r>
            <a:r>
              <a:rPr lang="en-GB" sz="1200" b="0" dirty="0" err="1">
                <a:solidFill>
                  <a:srgbClr val="D4D4D4"/>
                </a:solidFill>
                <a:effectLst/>
                <a:latin typeface="Arial" panose="020B0604020202020204" pitchFamily="34" charset="0"/>
                <a:cs typeface="Arial" panose="020B0604020202020204" pitchFamily="34" charset="0"/>
              </a:rPr>
              <a:t>nLayers</a:t>
            </a:r>
            <a:r>
              <a:rPr lang="en-GB" sz="1200" b="0" dirty="0">
                <a:solidFill>
                  <a:srgbClr val="D4D4D4"/>
                </a:solidFill>
                <a:effectLst/>
                <a:latin typeface="Arial" panose="020B0604020202020204" pitchFamily="34" charset="0"/>
                <a:cs typeface="Arial" panose="020B0604020202020204" pitchFamily="34" charset="0"/>
              </a:rPr>
              <a:t> of: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	Conv2D of kernel size </a:t>
            </a:r>
            <a:r>
              <a:rPr lang="en-GB" sz="1200" b="0" dirty="0" err="1">
                <a:solidFill>
                  <a:srgbClr val="D4D4D4"/>
                </a:solidFill>
                <a:effectLst/>
                <a:latin typeface="Arial" panose="020B0604020202020204" pitchFamily="34" charset="0"/>
                <a:cs typeface="Arial" panose="020B0604020202020204" pitchFamily="34" charset="0"/>
              </a:rPr>
              <a:t>kernelSize</a:t>
            </a:r>
            <a:r>
              <a:rPr lang="en-GB" sz="1200" b="0" dirty="0">
                <a:solidFill>
                  <a:srgbClr val="D4D4D4"/>
                </a:solidFill>
                <a:effectLst/>
                <a:latin typeface="Arial" panose="020B0604020202020204" pitchFamily="34" charset="0"/>
                <a:cs typeface="Arial" panose="020B0604020202020204" pitchFamily="34" charset="0"/>
              </a:rPr>
              <a:t> with </a:t>
            </a:r>
            <a:r>
              <a:rPr lang="en-GB" sz="1200" b="0" dirty="0" err="1">
                <a:solidFill>
                  <a:srgbClr val="D4D4D4"/>
                </a:solidFill>
                <a:effectLst/>
                <a:latin typeface="Arial" panose="020B0604020202020204" pitchFamily="34" charset="0"/>
                <a:cs typeface="Arial" panose="020B0604020202020204" pitchFamily="34" charset="0"/>
              </a:rPr>
              <a:t>nInitConvFilters</a:t>
            </a:r>
            <a:r>
              <a:rPr lang="en-GB" sz="1200" b="0" dirty="0">
                <a:solidFill>
                  <a:srgbClr val="D4D4D4"/>
                </a:solidFill>
                <a:effectLst/>
                <a:latin typeface="Arial" panose="020B0604020202020204" pitchFamily="34" charset="0"/>
                <a:cs typeface="Arial" panose="020B0604020202020204" pitchFamily="34" charset="0"/>
              </a:rPr>
              <a:t> in the first layer and then doubled at every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	max pooling (2,2) to reduce the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After a few layers we obtain the higher level semantics features and input them in a Dense layer to combine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Finally we print the model 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and return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21</a:t>
            </a:fld>
            <a:endParaRPr lang="en-GB"/>
          </a:p>
        </p:txBody>
      </p:sp>
    </p:spTree>
    <p:extLst>
      <p:ext uri="{BB962C8B-B14F-4D97-AF65-F5344CB8AC3E}">
        <p14:creationId xmlns:p14="http://schemas.microsoft.com/office/powerpoint/2010/main" val="340972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function defined you can run this with a zero vector of training data of the right input size to create the model.</a:t>
            </a:r>
          </a:p>
          <a:p>
            <a:endParaRPr lang="en-GB" dirty="0"/>
          </a:p>
          <a:p>
            <a:r>
              <a:rPr lang="en-GB" dirty="0"/>
              <a:t>You can play with the inputs (number of layers etc) and see the influence on the created model (number of parameters/output shapes, etc).</a:t>
            </a:r>
          </a:p>
          <a:p>
            <a:endParaRPr lang="en-GB" dirty="0"/>
          </a:p>
          <a:p>
            <a:r>
              <a:rPr lang="en-GB" dirty="0"/>
              <a:t>Finally to train that model, you need to attach to it a loss and an optimizer. You can additionally add some metrics which you desire to monitor.</a:t>
            </a:r>
          </a:p>
          <a:p>
            <a:endParaRPr lang="en-GB" dirty="0"/>
          </a:p>
          <a:p>
            <a:r>
              <a:rPr lang="en-GB" dirty="0"/>
              <a:t>You define a batch size, no of epochs and finally you can fit your model ! Except that no, you ‘re missing the most important part ! The data !</a:t>
            </a:r>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91123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section we will go over how from a set of DICOM files we can obtain ML ready data.</a:t>
            </a:r>
          </a:p>
        </p:txBody>
      </p:sp>
      <p:sp>
        <p:nvSpPr>
          <p:cNvPr id="4" name="Slide Number Placeholder 3"/>
          <p:cNvSpPr>
            <a:spLocks noGrp="1"/>
          </p:cNvSpPr>
          <p:nvPr>
            <p:ph type="sldNum" sz="quarter" idx="5"/>
          </p:nvPr>
        </p:nvSpPr>
        <p:spPr/>
        <p:txBody>
          <a:bodyPr/>
          <a:lstStyle/>
          <a:p>
            <a:fld id="{99699862-43F2-4594-A20D-25C30D3C856D}" type="slidenum">
              <a:rPr lang="en-GB" smtClean="0"/>
              <a:t>23</a:t>
            </a:fld>
            <a:endParaRPr lang="en-GB"/>
          </a:p>
        </p:txBody>
      </p:sp>
    </p:spTree>
    <p:extLst>
      <p:ext uri="{BB962C8B-B14F-4D97-AF65-F5344CB8AC3E}">
        <p14:creationId xmlns:p14="http://schemas.microsoft.com/office/powerpoint/2010/main" val="1224121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crucial step in Machine learning is obviously the data used. </a:t>
            </a:r>
          </a:p>
          <a:p>
            <a:endParaRPr lang="en-GB" dirty="0"/>
          </a:p>
          <a:p>
            <a:r>
              <a:rPr lang="en-GB" dirty="0"/>
              <a:t>From a list of DICOM files you need to prepare the data to obtain data digestible for TensorFlow or whichever machine learning software you desire to use.</a:t>
            </a:r>
          </a:p>
          <a:p>
            <a:endParaRPr lang="en-GB" dirty="0"/>
          </a:p>
          <a:p>
            <a:r>
              <a:rPr lang="en-GB" dirty="0"/>
              <a:t>A DICOM consists of :</a:t>
            </a:r>
          </a:p>
          <a:p>
            <a:pPr marL="171450" indent="-171450">
              <a:buFontTx/>
              <a:buChar char="-"/>
            </a:pPr>
            <a:r>
              <a:rPr lang="en-GB" dirty="0"/>
              <a:t>a header with information relative to the patient and imaging.</a:t>
            </a:r>
          </a:p>
          <a:p>
            <a:pPr marL="171450" indent="-171450">
              <a:buFontTx/>
              <a:buChar char="-"/>
            </a:pPr>
            <a:r>
              <a:rPr lang="en-GB" dirty="0"/>
              <a:t>And the image.</a:t>
            </a:r>
          </a:p>
          <a:p>
            <a:pPr marL="0" indent="0">
              <a:buFontTx/>
              <a:buNone/>
            </a:pPr>
            <a:endParaRPr lang="en-GB" dirty="0"/>
          </a:p>
          <a:p>
            <a:pPr marL="0" indent="0">
              <a:buFontTx/>
              <a:buNone/>
            </a:pPr>
            <a:r>
              <a:rPr lang="en-GB" dirty="0"/>
              <a:t>Here we use 4 header </a:t>
            </a:r>
            <a:r>
              <a:rPr lang="en-GB" dirty="0" err="1"/>
              <a:t>informations</a:t>
            </a:r>
            <a:r>
              <a:rPr lang="en-GB" dirty="0"/>
              <a:t> to organize the data. </a:t>
            </a:r>
          </a:p>
          <a:p>
            <a:pPr>
              <a:buFont typeface="+mj-lt"/>
              <a:buAutoNum type="arabicPeriod"/>
            </a:pPr>
            <a:r>
              <a:rPr lang="en-GB" sz="1200" dirty="0"/>
              <a:t> </a:t>
            </a:r>
            <a:r>
              <a:rPr lang="en-GB" sz="1200" dirty="0" err="1"/>
              <a:t>PatientID</a:t>
            </a:r>
            <a:r>
              <a:rPr lang="en-GB" sz="1200" dirty="0"/>
              <a:t> - Separate the different patients</a:t>
            </a:r>
          </a:p>
          <a:p>
            <a:pPr>
              <a:buFont typeface="+mj-lt"/>
              <a:buAutoNum type="arabicPeriod"/>
            </a:pPr>
            <a:r>
              <a:rPr lang="en-GB" sz="1200" dirty="0"/>
              <a:t> </a:t>
            </a:r>
            <a:r>
              <a:rPr lang="en-GB" sz="1200" dirty="0" err="1"/>
              <a:t>SeriesNumber</a:t>
            </a:r>
            <a:r>
              <a:rPr lang="en-GB" sz="1200" dirty="0"/>
              <a:t> - Order slices from the same patient</a:t>
            </a:r>
          </a:p>
          <a:p>
            <a:pPr>
              <a:buFont typeface="+mj-lt"/>
              <a:buAutoNum type="arabicPeriod"/>
            </a:pPr>
            <a:r>
              <a:rPr lang="en-GB" sz="1200" dirty="0"/>
              <a:t> </a:t>
            </a:r>
            <a:r>
              <a:rPr lang="en-GB" sz="1200" dirty="0" err="1"/>
              <a:t>InstanceNumber</a:t>
            </a:r>
            <a:r>
              <a:rPr lang="en-GB" sz="1200" dirty="0"/>
              <a:t> - Order time points for each series/slice </a:t>
            </a:r>
          </a:p>
          <a:p>
            <a:pPr>
              <a:buFont typeface="+mj-lt"/>
              <a:buAutoNum type="arabicPeriod"/>
            </a:pPr>
            <a:r>
              <a:rPr lang="en-GB" sz="1200" dirty="0"/>
              <a:t> </a:t>
            </a:r>
            <a:r>
              <a:rPr lang="en-GB" sz="1200" dirty="0" err="1"/>
              <a:t>ProtocolName</a:t>
            </a:r>
            <a:r>
              <a:rPr lang="en-GB" sz="1200" dirty="0"/>
              <a:t> - Label for the data type e.g. SAX, LAX or 4Ch</a:t>
            </a:r>
          </a:p>
          <a:p>
            <a:pPr>
              <a:buFont typeface="+mj-lt"/>
              <a:buNone/>
            </a:pPr>
            <a:endParaRPr lang="en-GB" sz="1200" dirty="0"/>
          </a:p>
          <a:p>
            <a:pPr>
              <a:buFont typeface="+mj-lt"/>
              <a:buNone/>
            </a:pPr>
            <a:r>
              <a:rPr lang="en-GB" sz="1200" dirty="0"/>
              <a:t>To finally obtain an organized Dataset.</a:t>
            </a:r>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2813567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Further </a:t>
            </a:r>
            <a:r>
              <a:rPr lang="en-GB" dirty="0" err="1"/>
              <a:t>preprocessing</a:t>
            </a:r>
            <a:r>
              <a:rPr lang="en-GB" dirty="0"/>
              <a:t> is often necessary.</a:t>
            </a:r>
          </a:p>
          <a:p>
            <a:endParaRPr lang="en-GB" dirty="0"/>
          </a:p>
          <a:p>
            <a:r>
              <a:rPr lang="en-GB" dirty="0"/>
              <a:t>In our </a:t>
            </a:r>
            <a:r>
              <a:rPr lang="en-GB" dirty="0" err="1"/>
              <a:t>exemple</a:t>
            </a:r>
            <a:r>
              <a:rPr lang="en-GB" dirty="0"/>
              <a:t>, we </a:t>
            </a:r>
          </a:p>
          <a:p>
            <a:r>
              <a:rPr lang="en-GB" dirty="0"/>
              <a:t>- Convert the data to normalized float values, crop the images to (128,128).</a:t>
            </a:r>
          </a:p>
          <a:p>
            <a:r>
              <a:rPr lang="en-GB" dirty="0"/>
              <a:t>- Convert string labels to [0 1] values.</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122546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a somehow balanced numbers of SAX and non SAX, </a:t>
            </a:r>
          </a:p>
          <a:p>
            <a:endParaRPr lang="en-GB" dirty="0"/>
          </a:p>
          <a:p>
            <a:r>
              <a:rPr lang="en-GB" dirty="0"/>
              <a:t>The important is to 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26</a:t>
            </a:fld>
            <a:endParaRPr lang="en-GB"/>
          </a:p>
        </p:txBody>
      </p:sp>
    </p:spTree>
    <p:extLst>
      <p:ext uri="{BB962C8B-B14F-4D97-AF65-F5344CB8AC3E}">
        <p14:creationId xmlns:p14="http://schemas.microsoft.com/office/powerpoint/2010/main" val="249669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have a look at the data. At least a few samples to check they are correctly labelled/normalized etc. </a:t>
            </a:r>
          </a:p>
          <a:p>
            <a:r>
              <a:rPr lang="en-GB" dirty="0"/>
              <a:t>Otherwise you can have some annoying surprises and sometimes hard to diagnose errors at the end.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it’s final form the data is stored as a </a:t>
            </a:r>
            <a:r>
              <a:rPr lang="en-GB" dirty="0" err="1"/>
              <a:t>Ndimensional</a:t>
            </a:r>
            <a:r>
              <a:rPr lang="en-GB" dirty="0"/>
              <a:t> array of size (</a:t>
            </a:r>
            <a:r>
              <a:rPr lang="en-GB" dirty="0" err="1"/>
              <a:t>nsamples</a:t>
            </a:r>
            <a:r>
              <a:rPr lang="en-GB" dirty="0"/>
              <a:t>, 128, 128, 1). </a:t>
            </a:r>
          </a:p>
          <a:p>
            <a:endParaRPr lang="en-GB" dirty="0"/>
          </a:p>
          <a:p>
            <a:r>
              <a:rPr lang="en-GB" dirty="0"/>
              <a:t>You can plot them using the matplotlib </a:t>
            </a:r>
            <a:r>
              <a:rPr lang="en-GB" dirty="0" err="1"/>
              <a:t>imshow</a:t>
            </a:r>
            <a:r>
              <a:rPr lang="en-GB" dirty="0"/>
              <a:t> function and check the data makes sense ! </a:t>
            </a:r>
          </a:p>
          <a:p>
            <a:endParaRPr lang="en-GB" dirty="0"/>
          </a:p>
          <a:p>
            <a:r>
              <a:rPr lang="en-GB" dirty="0"/>
              <a:t>Ok now we have all the tools to prepare our OCMR data and run the model !</a:t>
            </a:r>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904875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download the data from </a:t>
            </a:r>
            <a:r>
              <a:rPr lang="en-GB" dirty="0" err="1"/>
              <a:t>github</a:t>
            </a:r>
            <a:r>
              <a:rPr lang="en-GB" dirty="0"/>
              <a:t> onto the google </a:t>
            </a:r>
            <a:r>
              <a:rPr lang="en-GB" dirty="0" err="1"/>
              <a:t>colab</a:t>
            </a:r>
            <a:r>
              <a:rPr lang="en-GB" dirty="0"/>
              <a:t>. </a:t>
            </a:r>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575411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 long list of files which we are going to read, </a:t>
            </a:r>
            <a:r>
              <a:rPr lang="en-GB" dirty="0" err="1"/>
              <a:t>preprocess</a:t>
            </a:r>
            <a:r>
              <a:rPr lang="en-GB" dirty="0"/>
              <a:t> the data and organize it into an ordered dictionary.</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736145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outline, </a:t>
            </a:r>
          </a:p>
          <a:p>
            <a:r>
              <a:rPr lang="en-GB" dirty="0"/>
              <a:t>So we’ll quickly go through some basics of classification, introduce classification in the context of medical imaging through a specific </a:t>
            </a:r>
            <a:r>
              <a:rPr lang="en-GB" dirty="0" err="1"/>
              <a:t>exemple</a:t>
            </a:r>
            <a:r>
              <a:rPr lang="en-GB" dirty="0"/>
              <a:t> case, and go through a few basic data preparation steps to finally obtain our trained classification model. </a:t>
            </a:r>
          </a:p>
          <a:p>
            <a:r>
              <a:rPr lang="en-GB" dirty="0"/>
              <a:t>For each chapter we will go through some code which you can run on google </a:t>
            </a:r>
            <a:r>
              <a:rPr lang="en-GB" dirty="0" err="1"/>
              <a:t>colab</a:t>
            </a:r>
            <a:r>
              <a:rPr lang="en-GB" dirty="0"/>
              <a:t>.</a:t>
            </a:r>
          </a:p>
          <a:p>
            <a:endParaRPr lang="en-GB" dirty="0"/>
          </a:p>
          <a:p>
            <a:r>
              <a:rPr lang="en-GB" dirty="0"/>
              <a:t>The code and data are available on </a:t>
            </a:r>
            <a:r>
              <a:rPr lang="en-GB" dirty="0" err="1"/>
              <a:t>github</a:t>
            </a:r>
            <a:endParaRPr lang="en-GB" dirty="0"/>
          </a:p>
          <a:p>
            <a:r>
              <a:rPr lang="en-GB" dirty="0"/>
              <a:t>Which you can download at https://github.com/mrphys/MLinCHD_Workshop  (put in the chat box) </a:t>
            </a:r>
          </a:p>
          <a:p>
            <a:endParaRPr lang="en-GB" dirty="0"/>
          </a:p>
          <a:p>
            <a:r>
              <a:rPr lang="en-GB" dirty="0"/>
              <a:t>We will go through the different steps together at the first hands-on.</a:t>
            </a:r>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whole dataset we might want to access only part of the data ( 2 different timepoints might not hold a lot of additional information for </a:t>
            </a:r>
            <a:r>
              <a:rPr lang="en-GB" dirty="0" err="1"/>
              <a:t>exemple</a:t>
            </a:r>
            <a:r>
              <a:rPr lang="en-GB" dirty="0"/>
              <a:t>). </a:t>
            </a:r>
          </a:p>
          <a:p>
            <a:endParaRPr lang="en-GB" dirty="0"/>
          </a:p>
          <a:p>
            <a:r>
              <a:rPr lang="en-GB" dirty="0"/>
              <a:t>This function takes as input the ordered dictionary (‘data’), the time indexes to select, and only the central slice of the stacks of SAX or all SAX slices.</a:t>
            </a:r>
          </a:p>
          <a:p>
            <a:endParaRPr lang="en-GB" dirty="0"/>
          </a:p>
          <a:p>
            <a:r>
              <a:rPr lang="en-GB" dirty="0"/>
              <a:t>And returns 4 lists with the selected SAX images and labels and the selected non SAX and labels.</a:t>
            </a:r>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886678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last steps before using the data : </a:t>
            </a:r>
          </a:p>
          <a:p>
            <a:endParaRPr lang="en-GB" dirty="0"/>
          </a:p>
          <a:p>
            <a:r>
              <a:rPr lang="en-GB" dirty="0"/>
              <a:t>Splitting the dataset into Train, Validation and Test dataset -&gt; Here we pay particular attention to split 60% train, 20 % validation and rest is test data with a similar split between SAX and non SAX data (collecting only central slice of SAX). </a:t>
            </a:r>
          </a:p>
          <a:p>
            <a:endParaRPr lang="en-GB" dirty="0"/>
          </a:p>
          <a:p>
            <a:r>
              <a:rPr lang="en-GB" dirty="0"/>
              <a:t>As previously explained, we might want to have a look at the data before fitting the model.</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3799585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initialize some seeds to have a reproducible piece of code.</a:t>
            </a:r>
          </a:p>
          <a:p>
            <a:endParaRPr lang="en-GB" dirty="0"/>
          </a:p>
          <a:p>
            <a:r>
              <a:rPr lang="en-GB" dirty="0"/>
              <a:t>You now have the data and model that are ready. </a:t>
            </a:r>
          </a:p>
          <a:p>
            <a:endParaRPr lang="en-GB" dirty="0"/>
          </a:p>
          <a:p>
            <a:r>
              <a:rPr lang="en-GB" dirty="0"/>
              <a:t>We can fit the model to the data.</a:t>
            </a:r>
          </a:p>
          <a:p>
            <a:endParaRPr lang="en-GB" dirty="0"/>
          </a:p>
          <a:p>
            <a:r>
              <a:rPr lang="en-GB" dirty="0"/>
              <a:t>This shouldn’t take too long -&gt; And then you can see what happened during the training using the history output </a:t>
            </a:r>
          </a:p>
          <a:p>
            <a:r>
              <a:rPr lang="en-GB" dirty="0"/>
              <a:t>Let’s plot the loss and metrics to see. -&gt; We can see the training worked minimizing the loss, There is a discrepancy between the training and validation loss and we will talk about that in the next session but we call this overfitting.</a:t>
            </a:r>
          </a:p>
          <a:p>
            <a:endParaRPr lang="en-GB" dirty="0"/>
          </a:p>
          <a:p>
            <a:r>
              <a:rPr lang="en-GB" dirty="0"/>
              <a:t>Similarly for the accuracy -&gt; we obtain perfect accuracy for training and a lower but decent validation.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15848803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satisfied with the training and validation you would usually characterize the final model on a test set.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Where this model reached an accuracy of </a:t>
            </a:r>
            <a:r>
              <a:rPr lang="en-GB" sz="1200" b="0" i="0" dirty="0">
                <a:solidFill>
                  <a:srgbClr val="D4D4D4"/>
                </a:solidFill>
                <a:effectLst/>
                <a:latin typeface="Arial" panose="020B0604020202020204" pitchFamily="34" charset="0"/>
                <a:cs typeface="Arial" panose="020B0604020202020204" pitchFamily="34" charset="0"/>
              </a:rPr>
              <a:t>accuracy: 0.87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D4D4D4"/>
                </a:solidFill>
                <a:effectLst/>
                <a:latin typeface="Arial" panose="020B0604020202020204" pitchFamily="34" charset="0"/>
                <a:cs typeface="Arial" panose="020B0604020202020204" pitchFamily="34" charset="0"/>
              </a:rPr>
              <a:t>And you can </a:t>
            </a:r>
            <a:r>
              <a:rPr lang="en-GB" sz="1200" b="0" i="0" dirty="0" err="1">
                <a:solidFill>
                  <a:srgbClr val="D4D4D4"/>
                </a:solidFill>
                <a:effectLst/>
                <a:latin typeface="Arial" panose="020B0604020202020204" pitchFamily="34" charset="0"/>
                <a:cs typeface="Arial" panose="020B0604020202020204" pitchFamily="34" charset="0"/>
              </a:rPr>
              <a:t>vizualize</a:t>
            </a:r>
            <a:r>
              <a:rPr lang="en-GB" sz="1200" b="0" i="0" dirty="0">
                <a:solidFill>
                  <a:srgbClr val="D4D4D4"/>
                </a:solidFill>
                <a:effectLst/>
                <a:latin typeface="Arial" panose="020B0604020202020204" pitchFamily="34" charset="0"/>
                <a:cs typeface="Arial" panose="020B0604020202020204" pitchFamily="34" charset="0"/>
              </a:rPr>
              <a:t> the errors/successes.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D4D4D4"/>
                </a:solidFill>
                <a:effectLst/>
                <a:latin typeface="Arial" panose="020B0604020202020204" pitchFamily="34" charset="0"/>
                <a:cs typeface="Arial" panose="020B0604020202020204" pitchFamily="34" charset="0"/>
              </a:rPr>
              <a:t>In this case the dataset is quite small but even then with a simple model a decent classifier could be devised.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D4D4D4"/>
                </a:solidFill>
                <a:effectLst/>
                <a:latin typeface="Arial" panose="020B0604020202020204" pitchFamily="34" charset="0"/>
                <a:cs typeface="Arial" panose="020B0604020202020204" pitchFamily="34" charset="0"/>
              </a:rPr>
              <a:t>With larger datasets/different architectures better accuracy are sure to be obtainable and you can play with the code to see if you can improve on the current model.</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2890064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In conclusion, </a:t>
            </a:r>
          </a:p>
          <a:p>
            <a:pPr marL="0" indent="0">
              <a:buNone/>
            </a:pPr>
            <a:r>
              <a:rPr lang="en-GB" dirty="0"/>
              <a:t>I hope this helped clarifying the building blocks of classification.</a:t>
            </a:r>
          </a:p>
          <a:p>
            <a:pPr marL="0" indent="0">
              <a:buNone/>
            </a:pPr>
            <a:endParaRPr lang="en-GB" dirty="0"/>
          </a:p>
          <a:p>
            <a:pPr marL="0" indent="0">
              <a:buNone/>
            </a:pPr>
            <a:r>
              <a:rPr lang="en-GB" dirty="0"/>
              <a:t>We learnt how to create a basic ML Classification model, prepare the DICOM data for a specific machine learning application and learnt a modest classifier for Short axis images.</a:t>
            </a:r>
          </a:p>
          <a:p>
            <a:pPr marL="0" indent="0">
              <a:buNone/>
            </a:pPr>
            <a:endParaRPr lang="en-GB" dirty="0"/>
          </a:p>
          <a:p>
            <a:r>
              <a:rPr lang="en-GB" dirty="0"/>
              <a:t>Hopefully this helps you all to start off your own projects.</a:t>
            </a:r>
          </a:p>
          <a:p>
            <a:endParaRPr lang="en-GB" dirty="0"/>
          </a:p>
          <a:p>
            <a:r>
              <a:rPr lang="en-GB" dirty="0"/>
              <a:t>The tutorials and data as well as the video of this talk will be available on the </a:t>
            </a:r>
            <a:r>
              <a:rPr lang="en-GB" dirty="0" err="1"/>
              <a:t>github</a:t>
            </a:r>
            <a:r>
              <a:rPr lang="en-GB" dirty="0"/>
              <a:t> repository.</a:t>
            </a:r>
          </a:p>
          <a:p>
            <a:pPr marL="0" indent="0">
              <a:buNone/>
            </a:pPr>
            <a:endParaRPr lang="en-GB" dirty="0"/>
          </a:p>
          <a:p>
            <a:r>
              <a:rPr lang="en-GB" b="1" dirty="0">
                <a:effectLst/>
                <a:latin typeface="Arial" panose="020B0604020202020204" pitchFamily="34" charset="0"/>
                <a:cs typeface="Arial" panose="020B0604020202020204" pitchFamily="34" charset="0"/>
              </a:rPr>
              <a:t>In the next lessons:</a:t>
            </a:r>
          </a:p>
          <a:p>
            <a:endParaRPr lang="en-GB" b="1" dirty="0">
              <a:latin typeface="Arial" panose="020B0604020202020204" pitchFamily="34" charset="0"/>
              <a:cs typeface="Arial" panose="020B0604020202020204" pitchFamily="34" charset="0"/>
            </a:endParaRPr>
          </a:p>
          <a:p>
            <a:r>
              <a:rPr lang="en-GB" dirty="0">
                <a:effectLst/>
                <a:latin typeface="Arial" panose="020B0604020202020204" pitchFamily="34" charset="0"/>
                <a:cs typeface="Arial" panose="020B0604020202020204" pitchFamily="34" charset="0"/>
              </a:rPr>
              <a:t>Improving performance / Reducing overfitting ! </a:t>
            </a:r>
            <a:endParaRPr lang="en-GB" dirty="0"/>
          </a:p>
          <a:p>
            <a:r>
              <a:rPr lang="en-GB" dirty="0"/>
              <a:t>Discuss the future of classification in CMR  (different applications, papers and perspectives)</a:t>
            </a:r>
          </a:p>
          <a:p>
            <a:endParaRPr lang="en-GB" dirty="0"/>
          </a:p>
          <a:p>
            <a:r>
              <a:rPr lang="en-GB" dirty="0"/>
              <a:t>Finally in the 4</a:t>
            </a:r>
            <a:r>
              <a:rPr lang="en-GB" baseline="30000" dirty="0"/>
              <a:t>th</a:t>
            </a:r>
            <a:r>
              <a:rPr lang="en-GB" dirty="0"/>
              <a:t> session, you will have a look at image segmentation which can be seen as a pixelwise classification problem.</a:t>
            </a:r>
          </a:p>
          <a:p>
            <a:endParaRPr lang="en-GB" b="1" dirty="0">
              <a:effectLst/>
              <a:latin typeface="Arial" panose="020B0604020202020204" pitchFamily="34" charset="0"/>
              <a:cs typeface="Arial" panose="020B0604020202020204" pitchFamily="34" charset="0"/>
            </a:endParaRPr>
          </a:p>
          <a:p>
            <a:pPr marL="0" indent="0">
              <a:buNone/>
            </a:pPr>
            <a:endParaRPr lang="en-GB" dirty="0"/>
          </a:p>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a bit about the basics of classification</a:t>
            </a:r>
          </a:p>
        </p:txBody>
      </p:sp>
      <p:sp>
        <p:nvSpPr>
          <p:cNvPr id="4" name="Slide Number Placeholder 3"/>
          <p:cNvSpPr>
            <a:spLocks noGrp="1"/>
          </p:cNvSpPr>
          <p:nvPr>
            <p:ph type="sldNum" sz="quarter" idx="5"/>
          </p:nvPr>
        </p:nvSpPr>
        <p:spPr/>
        <p:txBody>
          <a:bodyPr/>
          <a:lstStyle/>
          <a:p>
            <a:fld id="{99699862-43F2-4594-A20D-25C30D3C856D}" type="slidenum">
              <a:rPr lang="en-GB" smtClean="0"/>
              <a:t>4</a:t>
            </a:fld>
            <a:endParaRPr lang="en-GB"/>
          </a:p>
        </p:txBody>
      </p:sp>
    </p:spTree>
    <p:extLst>
      <p:ext uri="{BB962C8B-B14F-4D97-AF65-F5344CB8AC3E}">
        <p14:creationId xmlns:p14="http://schemas.microsoft.com/office/powerpoint/2010/main" val="4101272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mean by classifying ? </a:t>
            </a:r>
          </a:p>
          <a:p>
            <a:r>
              <a:rPr lang="en-GB" dirty="0"/>
              <a:t>Simply put we aim at differentiating meaningful groups. </a:t>
            </a:r>
          </a:p>
          <a:p>
            <a:endParaRPr lang="en-GB" dirty="0"/>
          </a:p>
          <a:p>
            <a:r>
              <a:rPr lang="en-GB" dirty="0"/>
              <a:t>It can be Done in a binary way as shown here -&gt; </a:t>
            </a:r>
          </a:p>
          <a:p>
            <a:r>
              <a:rPr lang="en-GB" dirty="0"/>
              <a:t>Here we could imagine differentiating a group of patient from healthy volunteers given a single “feature”  x which could correspond to something such as age, myocardial thickness or T1 value.</a:t>
            </a:r>
          </a:p>
          <a:p>
            <a:endParaRPr lang="en-GB" dirty="0"/>
          </a:p>
          <a:p>
            <a:r>
              <a:rPr lang="en-GB" dirty="0"/>
              <a:t>Similarly information can be combined, and use for </a:t>
            </a:r>
            <a:r>
              <a:rPr lang="en-GB" dirty="0" err="1"/>
              <a:t>exemple</a:t>
            </a:r>
            <a:r>
              <a:rPr lang="en-GB" dirty="0"/>
              <a:t> age (x1) and myocardial thickness (x2) to determine between healthy volunteers and patients. This is then still a binary classification problem but with multiple input features.</a:t>
            </a:r>
          </a:p>
          <a:p>
            <a:endParaRPr lang="en-GB" dirty="0"/>
          </a:p>
          <a:p>
            <a:r>
              <a:rPr lang="en-GB" dirty="0"/>
              <a:t>Finally you can have a multi class and multi feature problem where you want to classify different diseases given multiple features.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169357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can you formulate the problem ? </a:t>
            </a:r>
          </a:p>
          <a:p>
            <a:endParaRPr lang="en-GB" dirty="0"/>
          </a:p>
          <a:p>
            <a:r>
              <a:rPr lang="en-GB" dirty="0"/>
              <a:t>Imagine having two groups with the following distribution. </a:t>
            </a:r>
          </a:p>
          <a:p>
            <a:r>
              <a:rPr lang="en-GB" dirty="0"/>
              <a:t>What is the probability that a new point with Feature x belongs to one group or another?</a:t>
            </a:r>
          </a:p>
          <a:p>
            <a:endParaRPr lang="en-GB" dirty="0"/>
          </a:p>
          <a:p>
            <a:r>
              <a:rPr lang="en-GB" dirty="0"/>
              <a:t>What would you say would be the </a:t>
            </a:r>
            <a:r>
              <a:rPr lang="en-GB" sz="1200" dirty="0"/>
              <a:t>Probability of a point with Feature = 30 to be of class 1 for </a:t>
            </a:r>
            <a:r>
              <a:rPr lang="en-GB" sz="1200" dirty="0" err="1"/>
              <a:t>exemple</a:t>
            </a:r>
            <a:r>
              <a:rPr lang="en-GB" sz="1200" dirty="0"/>
              <a:t>  ? Pretty low. Or 50? Or 80?</a:t>
            </a:r>
          </a:p>
          <a:p>
            <a:endParaRPr lang="en-GB" dirty="0"/>
          </a:p>
          <a:p>
            <a:r>
              <a:rPr lang="en-GB" dirty="0"/>
              <a:t>You could do a linear regression as described in the previous lesson. But you can see that it does not really represent a probability. It has values outside of [0 1] and actually is a bad estimator in case of class imbalance.</a:t>
            </a:r>
          </a:p>
          <a:p>
            <a:endParaRPr lang="en-GB" dirty="0"/>
          </a:p>
          <a:p>
            <a:r>
              <a:rPr lang="en-GB" dirty="0"/>
              <a:t>A more elegant solution and better fit to the problem is a logistic function. As it’s name indicates logistic regression aims at fitting the logistic function which is constrained to [0 1] values and is better suited to binomial fitting (where y can only take two values).</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279355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easily implementable via machine learning. A simple logistic regression can be performed as you would do for a linear regression but replacing the last activation function by a sigmoid function</a:t>
            </a:r>
          </a:p>
          <a:p>
            <a:endParaRPr lang="en-GB" dirty="0"/>
          </a:p>
          <a:p>
            <a:r>
              <a:rPr lang="en-GB" dirty="0"/>
              <a:t>So you would have a vector of inputs (age, salt intake, etc), a set of learnable weights and bias </a:t>
            </a:r>
            <a:r>
              <a:rPr lang="en-GB" dirty="0" err="1"/>
              <a:t>w.x+b</a:t>
            </a:r>
            <a:r>
              <a:rPr lang="en-GB" dirty="0"/>
              <a:t> to optimally classify the data and the sigmoid activation function providing the output probability (that you have hyper tension for </a:t>
            </a:r>
            <a:r>
              <a:rPr lang="en-GB" dirty="0" err="1"/>
              <a:t>exemple</a:t>
            </a:r>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3063950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Additionally to the network architecture a loss function is computed to learn the optimal weights and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Classification tasks often use the cross entropy loss (i.e.log loss).</a:t>
                </a:r>
              </a:p>
              <a:p>
                <a:endParaRPr lang="en-GB" dirty="0"/>
              </a:p>
              <a:p>
                <a:r>
                  <a:rPr lang="en-GB" dirty="0"/>
                  <a:t>Without going into the details, cross-entropy gives a measure of dissimilarity between true and predicted labels for any number of classes </a:t>
                </a:r>
                <a:r>
                  <a:rPr lang="en-GB" dirty="0" err="1"/>
                  <a:t>i</a:t>
                </a:r>
                <a:r>
                  <a:rPr lang="en-GB" dirty="0"/>
                  <a:t>. </a:t>
                </a:r>
              </a:p>
              <a:p>
                <a:endParaRPr lang="en-GB" dirty="0"/>
              </a:p>
              <a:p>
                <a:r>
                  <a:rPr lang="en-GB" dirty="0"/>
                  <a:t>In the case of two classes it is called binary cross entropy -&gt; and the formula is given as shown here where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oMath>
                </a14:m>
                <a:r>
                  <a:rPr lang="en-GB" dirty="0"/>
                  <a:t> is the estimation and y the truth</a:t>
                </a:r>
              </a:p>
              <a:p>
                <a:endParaRPr lang="en-GB" dirty="0"/>
              </a:p>
              <a:p>
                <a:r>
                  <a:rPr lang="en-GB" dirty="0"/>
                  <a:t>binary cross entropy is a maximum likelihood estimator for binomial distributions while MSE is a maximum likelihood estimator for normally distributed data.</a:t>
                </a:r>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Additionally to the network architecture a loss function is computed to learn the optimal weights and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Classification tasks often use the cross entropy loss (i.e.log loss).</a:t>
                </a:r>
              </a:p>
              <a:p>
                <a:endParaRPr lang="en-GB" dirty="0"/>
              </a:p>
              <a:p>
                <a:r>
                  <a:rPr lang="en-GB" dirty="0"/>
                  <a:t>Without going into the details, cross-entropy gives a measure of dissimilarity between true and predicted labels for any number of classes </a:t>
                </a:r>
                <a:r>
                  <a:rPr lang="en-GB" dirty="0" err="1"/>
                  <a:t>i</a:t>
                </a:r>
                <a:r>
                  <a:rPr lang="en-GB" dirty="0"/>
                  <a:t>. </a:t>
                </a:r>
              </a:p>
              <a:p>
                <a:endParaRPr lang="en-GB" dirty="0"/>
              </a:p>
              <a:p>
                <a:r>
                  <a:rPr lang="en-GB" dirty="0"/>
                  <a:t>In the case of two classes it is called binary cross entropy -&gt; and the formula is given as shown here where </a:t>
                </a:r>
                <a:r>
                  <a:rPr lang="en-GB" b="0" i="0">
                    <a:latin typeface="Cambria Math" panose="02040503050406030204" pitchFamily="18" charset="0"/>
                  </a:rPr>
                  <a:t>𝑦 ̂</a:t>
                </a:r>
                <a:r>
                  <a:rPr lang="en-GB" dirty="0"/>
                  <a:t> is the estimation and y the truth</a:t>
                </a:r>
              </a:p>
              <a:p>
                <a:endParaRPr lang="en-GB" dirty="0"/>
              </a:p>
              <a:p>
                <a:r>
                  <a:rPr lang="en-GB" dirty="0"/>
                  <a:t>binary cross entropy is a maximum likelihood estimator for binomial distributions while MSE is a maximum likelihood estimator for normally distributed data.</a:t>
                </a:r>
              </a:p>
              <a:p>
                <a:endParaRPr lang="en-GB" dirty="0"/>
              </a:p>
            </p:txBody>
          </p:sp>
        </mc:Fallback>
      </mc:AlternateContent>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16587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now start with our first hands-on session where we will aim at implementing a simple Logistic regression using </a:t>
            </a:r>
            <a:r>
              <a:rPr lang="en-GB" dirty="0" err="1"/>
              <a:t>Tensorflow</a:t>
            </a:r>
            <a:r>
              <a:rPr lang="en-GB" dirty="0"/>
              <a:t>.</a:t>
            </a:r>
          </a:p>
          <a:p>
            <a:endParaRPr lang="en-GB" dirty="0"/>
          </a:p>
          <a:p>
            <a:r>
              <a:rPr lang="en-GB" dirty="0"/>
              <a:t>The code and data are available on </a:t>
            </a:r>
            <a:r>
              <a:rPr lang="en-GB" dirty="0" err="1"/>
              <a:t>github</a:t>
            </a:r>
            <a:endParaRPr lang="en-GB" dirty="0"/>
          </a:p>
          <a:p>
            <a:r>
              <a:rPr lang="en-GB" dirty="0"/>
              <a:t>Which you can download at https://github.com/mrphys/MLinCHD_Workshop  (put in the chat box) </a:t>
            </a:r>
          </a:p>
          <a:p>
            <a:endParaRPr lang="en-GB" dirty="0"/>
          </a:p>
          <a:p>
            <a:r>
              <a:rPr lang="en-GB" dirty="0"/>
              <a:t>Let’s upload the </a:t>
            </a:r>
            <a:r>
              <a:rPr lang="en-GB" dirty="0" err="1"/>
              <a:t>MLinCHD_Workshop</a:t>
            </a:r>
            <a:r>
              <a:rPr lang="en-GB" dirty="0"/>
              <a:t>/Workshop2/</a:t>
            </a:r>
            <a:r>
              <a:rPr lang="en-GB" dirty="0" err="1"/>
              <a:t>Exercises.ipynb</a:t>
            </a:r>
            <a:r>
              <a:rPr lang="en-GB" dirty="0"/>
              <a:t> in google </a:t>
            </a:r>
            <a:r>
              <a:rPr lang="en-GB" dirty="0" err="1"/>
              <a:t>Colab</a:t>
            </a:r>
            <a:endParaRPr lang="en-GB" dirty="0"/>
          </a:p>
          <a:p>
            <a:endParaRPr lang="en-GB" dirty="0"/>
          </a:p>
          <a:p>
            <a:r>
              <a:rPr lang="en-GB" dirty="0"/>
              <a:t>Try to run the first cell when you are done and let me know if anyone is having an issue.</a:t>
            </a:r>
          </a:p>
        </p:txBody>
      </p:sp>
      <p:sp>
        <p:nvSpPr>
          <p:cNvPr id="4" name="Slide Number Placeholder 3"/>
          <p:cNvSpPr>
            <a:spLocks noGrp="1"/>
          </p:cNvSpPr>
          <p:nvPr>
            <p:ph type="sldNum" sz="quarter" idx="5"/>
          </p:nvPr>
        </p:nvSpPr>
        <p:spPr/>
        <p:txBody>
          <a:bodyPr/>
          <a:lstStyle/>
          <a:p>
            <a:fld id="{99699862-43F2-4594-A20D-25C30D3C856D}" type="slidenum">
              <a:rPr lang="en-GB" smtClean="0"/>
              <a:t>9</a:t>
            </a:fld>
            <a:endParaRPr lang="en-GB"/>
          </a:p>
        </p:txBody>
      </p:sp>
    </p:spTree>
    <p:extLst>
      <p:ext uri="{BB962C8B-B14F-4D97-AF65-F5344CB8AC3E}">
        <p14:creationId xmlns:p14="http://schemas.microsoft.com/office/powerpoint/2010/main" val="2833443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5.wdp"/><Relationship Id="rId3" Type="http://schemas.openxmlformats.org/officeDocument/2006/relationships/image" Target="../media/image28.jpg"/><Relationship Id="rId7" Type="http://schemas.microsoft.com/office/2007/relationships/hdphoto" Target="../media/hdphoto2.wdp"/><Relationship Id="rId12"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13" Type="http://schemas.openxmlformats.org/officeDocument/2006/relationships/image" Target="../media/image39.png"/><Relationship Id="rId18" Type="http://schemas.microsoft.com/office/2007/relationships/hdphoto" Target="../media/hdphoto3.wdp"/><Relationship Id="rId26" Type="http://schemas.microsoft.com/office/2007/relationships/hdphoto" Target="../media/hdphoto14.wdp"/><Relationship Id="rId21" Type="http://schemas.openxmlformats.org/officeDocument/2006/relationships/image" Target="../media/image40.png"/><Relationship Id="rId34" Type="http://schemas.microsoft.com/office/2007/relationships/hdphoto" Target="../media/hdphoto6.wdp"/><Relationship Id="rId7" Type="http://schemas.openxmlformats.org/officeDocument/2006/relationships/image" Target="../media/image37.png"/><Relationship Id="rId12" Type="http://schemas.microsoft.com/office/2007/relationships/hdphoto" Target="../media/hdphoto10.wdp"/><Relationship Id="rId17" Type="http://schemas.openxmlformats.org/officeDocument/2006/relationships/image" Target="../media/image31.png"/><Relationship Id="rId25" Type="http://schemas.openxmlformats.org/officeDocument/2006/relationships/image" Target="../media/image42.png"/><Relationship Id="rId33" Type="http://schemas.openxmlformats.org/officeDocument/2006/relationships/image" Target="../media/image34.png"/><Relationship Id="rId38" Type="http://schemas.microsoft.com/office/2007/relationships/hdphoto" Target="../media/hdphoto18.wdp"/><Relationship Id="rId2" Type="http://schemas.openxmlformats.org/officeDocument/2006/relationships/notesSlide" Target="../notesSlides/notesSlide15.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43.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38.png"/><Relationship Id="rId24" Type="http://schemas.microsoft.com/office/2007/relationships/hdphoto" Target="../media/hdphoto13.wdp"/><Relationship Id="rId32" Type="http://schemas.microsoft.com/office/2007/relationships/hdphoto" Target="../media/hdphoto16.wdp"/><Relationship Id="rId37" Type="http://schemas.openxmlformats.org/officeDocument/2006/relationships/image" Target="../media/image46.png"/><Relationship Id="rId5" Type="http://schemas.openxmlformats.org/officeDocument/2006/relationships/image" Target="../media/image36.png"/><Relationship Id="rId15" Type="http://schemas.openxmlformats.org/officeDocument/2006/relationships/image" Target="../media/image30.png"/><Relationship Id="rId23" Type="http://schemas.openxmlformats.org/officeDocument/2006/relationships/image" Target="../media/image41.png"/><Relationship Id="rId28" Type="http://schemas.microsoft.com/office/2007/relationships/hdphoto" Target="../media/hdphoto5.wdp"/><Relationship Id="rId36" Type="http://schemas.microsoft.com/office/2007/relationships/hdphoto" Target="../media/hdphoto17.wdp"/><Relationship Id="rId10" Type="http://schemas.microsoft.com/office/2007/relationships/hdphoto" Target="../media/hdphoto1.wdp"/><Relationship Id="rId19" Type="http://schemas.openxmlformats.org/officeDocument/2006/relationships/image" Target="../media/image32.png"/><Relationship Id="rId31" Type="http://schemas.openxmlformats.org/officeDocument/2006/relationships/image" Target="../media/image44.png"/><Relationship Id="rId4" Type="http://schemas.microsoft.com/office/2007/relationships/hdphoto" Target="../media/hdphoto7.wdp"/><Relationship Id="rId9" Type="http://schemas.openxmlformats.org/officeDocument/2006/relationships/image" Target="../media/image29.png"/><Relationship Id="rId14" Type="http://schemas.microsoft.com/office/2007/relationships/hdphoto" Target="../media/hdphoto11.wdp"/><Relationship Id="rId22" Type="http://schemas.microsoft.com/office/2007/relationships/hdphoto" Target="../media/hdphoto12.wdp"/><Relationship Id="rId27" Type="http://schemas.openxmlformats.org/officeDocument/2006/relationships/image" Target="../media/image33.png"/><Relationship Id="rId30" Type="http://schemas.microsoft.com/office/2007/relationships/hdphoto" Target="../media/hdphoto15.wdp"/><Relationship Id="rId35" Type="http://schemas.openxmlformats.org/officeDocument/2006/relationships/image" Target="../media/image45.png"/><Relationship Id="rId8" Type="http://schemas.microsoft.com/office/2007/relationships/hdphoto" Target="../media/hdphoto9.wdp"/><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41.png"/><Relationship Id="rId10" Type="http://schemas.microsoft.com/office/2007/relationships/hdphoto" Target="../media/hdphoto16.wdp"/><Relationship Id="rId4" Type="http://schemas.microsoft.com/office/2007/relationships/hdphoto" Target="../media/hdphoto3.wdp"/><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sv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00.png"/><Relationship Id="rId3" Type="http://schemas.openxmlformats.org/officeDocument/2006/relationships/image" Target="../media/image11.png"/><Relationship Id="rId7" Type="http://schemas.openxmlformats.org/officeDocument/2006/relationships/image" Target="../media/image341.png"/><Relationship Id="rId12" Type="http://schemas.openxmlformats.org/officeDocument/2006/relationships/image" Target="../media/image390.png"/><Relationship Id="rId17" Type="http://schemas.openxmlformats.org/officeDocument/2006/relationships/image" Target="../media/image12.png"/><Relationship Id="rId2" Type="http://schemas.openxmlformats.org/officeDocument/2006/relationships/notesSlide" Target="../notesSlides/notesSlide7.xml"/><Relationship Id="rId16"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80.png"/><Relationship Id="rId5" Type="http://schemas.openxmlformats.org/officeDocument/2006/relationships/image" Target="../media/image321.png"/><Relationship Id="rId15" Type="http://schemas.openxmlformats.org/officeDocument/2006/relationships/image" Target="../media/image450.png"/><Relationship Id="rId10" Type="http://schemas.openxmlformats.org/officeDocument/2006/relationships/image" Target="../media/image371.png"/><Relationship Id="rId4" Type="http://schemas.openxmlformats.org/officeDocument/2006/relationships/image" Target="../media/image311.png"/><Relationship Id="rId9" Type="http://schemas.openxmlformats.org/officeDocument/2006/relationships/image" Target="../media/image361.png"/><Relationship Id="rId14" Type="http://schemas.openxmlformats.org/officeDocument/2006/relationships/image" Target="../media/image4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A classification task in CMR</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A01AAAB-9E0E-BE4D-BCFD-83263F5669CE}"/>
              </a:ext>
            </a:extLst>
          </p:cNvPr>
          <p:cNvSpPr txBox="1"/>
          <p:nvPr/>
        </p:nvSpPr>
        <p:spPr>
          <a:xfrm>
            <a:off x="502085" y="1305341"/>
            <a:ext cx="9029700" cy="4524315"/>
          </a:xfrm>
          <a:prstGeom prst="rect">
            <a:avLst/>
          </a:prstGeom>
          <a:noFill/>
        </p:spPr>
        <p:txBody>
          <a:bodyPr wrap="square">
            <a:spAutoFit/>
          </a:bodyPr>
          <a:lstStyle/>
          <a:p>
            <a:r>
              <a:rPr lang="en-GB" b="0" dirty="0">
                <a:solidFill>
                  <a:srgbClr val="6A9955"/>
                </a:solidFill>
                <a:effectLst/>
                <a:latin typeface="Arial" panose="020B0604020202020204" pitchFamily="34" charset="0"/>
                <a:cs typeface="Arial" panose="020B0604020202020204" pitchFamily="34" charset="0"/>
              </a:rPr>
              <a:t>#Logistic regression</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numpy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4EC9B0"/>
                </a:solidFill>
                <a:effectLst/>
                <a:latin typeface="Arial" panose="020B0604020202020204" pitchFamily="34" charset="0"/>
                <a:cs typeface="Arial" panose="020B0604020202020204" pitchFamily="34" charset="0"/>
              </a:rPr>
              <a:t>np</a:t>
            </a: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tensorflow</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tf</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matplotlib</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pyplot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plt</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D4D4D4"/>
                </a:solidFill>
                <a:effectLst/>
                <a:latin typeface="Arial" panose="020B0604020202020204" pitchFamily="34" charset="0"/>
                <a:cs typeface="Arial" panose="020B0604020202020204" pitchFamily="34" charset="0"/>
              </a:rPr>
              <a:t>%matplotlib inline</a:t>
            </a:r>
          </a:p>
          <a:p>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concatenate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40</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60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zeros</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2</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figure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ro</a:t>
            </a:r>
            <a:r>
              <a:rPr lang="en-GB" b="0" dirty="0">
                <a:solidFill>
                  <a:srgbClr val="CE9178"/>
                </a:solidFill>
                <a:effectLst/>
                <a:latin typeface="Arial" panose="020B0604020202020204" pitchFamily="34" charset="0"/>
                <a:cs typeface="Arial" panose="020B0604020202020204" pitchFamily="34" charset="0"/>
              </a:rPr>
              <a:t>'</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'go'</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xlabel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'Feature'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ylabel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'Probability'</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title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'Logistic Regression'</a:t>
            </a:r>
            <a:r>
              <a:rPr lang="en-GB" b="0" dirty="0">
                <a:solidFill>
                  <a:srgbClr val="D4D4D4"/>
                </a:solidFill>
                <a:effectLst/>
                <a:latin typeface="Arial" panose="020B0604020202020204" pitchFamily="34" charset="0"/>
                <a:cs typeface="Arial" panose="020B0604020202020204" pitchFamily="34" charset="0"/>
              </a:rPr>
              <a:t>)</a:t>
            </a:r>
          </a:p>
        </p:txBody>
      </p:sp>
      <p:grpSp>
        <p:nvGrpSpPr>
          <p:cNvPr id="16" name="Group 15">
            <a:extLst>
              <a:ext uri="{FF2B5EF4-FFF2-40B4-BE49-F238E27FC236}">
                <a16:creationId xmlns:a16="http://schemas.microsoft.com/office/drawing/2014/main" id="{71DE4E53-B50D-C4CA-2BE8-69B87469BEE6}"/>
              </a:ext>
            </a:extLst>
          </p:cNvPr>
          <p:cNvGrpSpPr/>
          <p:nvPr/>
        </p:nvGrpSpPr>
        <p:grpSpPr>
          <a:xfrm>
            <a:off x="502085" y="1623535"/>
            <a:ext cx="8905875" cy="1137361"/>
            <a:chOff x="828675" y="1139815"/>
            <a:chExt cx="8905875" cy="1137361"/>
          </a:xfrm>
        </p:grpSpPr>
        <p:sp>
          <p:nvSpPr>
            <p:cNvPr id="17" name="Rectangle 16">
              <a:extLst>
                <a:ext uri="{FF2B5EF4-FFF2-40B4-BE49-F238E27FC236}">
                  <a16:creationId xmlns:a16="http://schemas.microsoft.com/office/drawing/2014/main" id="{F930B4D8-88C5-5795-ACCE-9564600840D0}"/>
                </a:ext>
              </a:extLst>
            </p:cNvPr>
            <p:cNvSpPr/>
            <p:nvPr/>
          </p:nvSpPr>
          <p:spPr>
            <a:xfrm>
              <a:off x="828675" y="1139815"/>
              <a:ext cx="5800725" cy="11373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76B62FE4-EB4E-079F-5BB1-8E9A192F9FCD}"/>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Import libraries</a:t>
              </a:r>
            </a:p>
          </p:txBody>
        </p:sp>
      </p:grpSp>
      <p:grpSp>
        <p:nvGrpSpPr>
          <p:cNvPr id="19" name="Group 18">
            <a:extLst>
              <a:ext uri="{FF2B5EF4-FFF2-40B4-BE49-F238E27FC236}">
                <a16:creationId xmlns:a16="http://schemas.microsoft.com/office/drawing/2014/main" id="{A52C671C-5A25-1DBC-85E6-42A3DEF3420C}"/>
              </a:ext>
            </a:extLst>
          </p:cNvPr>
          <p:cNvGrpSpPr/>
          <p:nvPr/>
        </p:nvGrpSpPr>
        <p:grpSpPr>
          <a:xfrm>
            <a:off x="502085" y="2866160"/>
            <a:ext cx="8905875" cy="993785"/>
            <a:chOff x="828675" y="1281484"/>
            <a:chExt cx="8905875" cy="993785"/>
          </a:xfrm>
        </p:grpSpPr>
        <p:sp>
          <p:nvSpPr>
            <p:cNvPr id="20" name="Rectangle 19">
              <a:extLst>
                <a:ext uri="{FF2B5EF4-FFF2-40B4-BE49-F238E27FC236}">
                  <a16:creationId xmlns:a16="http://schemas.microsoft.com/office/drawing/2014/main" id="{347F6664-3D50-CB24-1B5E-9B9DEA6032D1}"/>
                </a:ext>
              </a:extLst>
            </p:cNvPr>
            <p:cNvSpPr/>
            <p:nvPr/>
          </p:nvSpPr>
          <p:spPr>
            <a:xfrm>
              <a:off x="828675" y="1281484"/>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96466EE0-80DD-F052-10E3-3C18D6F192C5}"/>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Create data </a:t>
              </a:r>
            </a:p>
          </p:txBody>
        </p:sp>
      </p:grpSp>
      <p:grpSp>
        <p:nvGrpSpPr>
          <p:cNvPr id="22" name="Group 21">
            <a:extLst>
              <a:ext uri="{FF2B5EF4-FFF2-40B4-BE49-F238E27FC236}">
                <a16:creationId xmlns:a16="http://schemas.microsoft.com/office/drawing/2014/main" id="{989B9608-CC6B-A56F-87E7-C3AC2E2940DD}"/>
              </a:ext>
            </a:extLst>
          </p:cNvPr>
          <p:cNvGrpSpPr/>
          <p:nvPr/>
        </p:nvGrpSpPr>
        <p:grpSpPr>
          <a:xfrm>
            <a:off x="502085" y="3965209"/>
            <a:ext cx="8905875" cy="1855903"/>
            <a:chOff x="828675" y="1229463"/>
            <a:chExt cx="8905875" cy="993785"/>
          </a:xfrm>
        </p:grpSpPr>
        <p:sp>
          <p:nvSpPr>
            <p:cNvPr id="23" name="Rectangle 22">
              <a:extLst>
                <a:ext uri="{FF2B5EF4-FFF2-40B4-BE49-F238E27FC236}">
                  <a16:creationId xmlns:a16="http://schemas.microsoft.com/office/drawing/2014/main" id="{BDB65546-5E00-1B7D-50DB-112405127F38}"/>
                </a:ext>
              </a:extLst>
            </p:cNvPr>
            <p:cNvSpPr/>
            <p:nvPr/>
          </p:nvSpPr>
          <p:spPr>
            <a:xfrm>
              <a:off x="828675" y="1229463"/>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5ABEBC2E-8C1E-9E44-6BCB-AF42F718D987}"/>
                </a:ext>
              </a:extLst>
            </p:cNvPr>
            <p:cNvSpPr txBox="1"/>
            <p:nvPr/>
          </p:nvSpPr>
          <p:spPr>
            <a:xfrm>
              <a:off x="6772275" y="1452041"/>
              <a:ext cx="2962275" cy="197767"/>
            </a:xfrm>
            <a:prstGeom prst="rect">
              <a:avLst/>
            </a:prstGeom>
            <a:noFill/>
          </p:spPr>
          <p:txBody>
            <a:bodyPr wrap="square" rtlCol="0">
              <a:spAutoFit/>
            </a:bodyPr>
            <a:lstStyle/>
            <a:p>
              <a:r>
                <a:rPr lang="en-GB" dirty="0">
                  <a:solidFill>
                    <a:srgbClr val="FF0000"/>
                  </a:solidFill>
                </a:rPr>
                <a:t>Plot data </a:t>
              </a:r>
            </a:p>
          </p:txBody>
        </p:sp>
      </p:grpSp>
      <p:pic>
        <p:nvPicPr>
          <p:cNvPr id="26" name="Picture 25" descr="A picture containing shape&#10;&#10;Description automatically generated">
            <a:extLst>
              <a:ext uri="{FF2B5EF4-FFF2-40B4-BE49-F238E27FC236}">
                <a16:creationId xmlns:a16="http://schemas.microsoft.com/office/drawing/2014/main" id="{73F3CA3E-AE38-1B36-3B21-85E6C0F9712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9908" y="2980319"/>
            <a:ext cx="3829870" cy="2553247"/>
          </a:xfrm>
          <a:prstGeom prst="rect">
            <a:avLst/>
          </a:prstGeom>
          <a:solidFill>
            <a:schemeClr val="bg1"/>
          </a:solidFill>
        </p:spPr>
      </p:pic>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7430D-4F20-9634-6100-25BE4BE27551}"/>
              </a:ext>
            </a:extLst>
          </p:cNvPr>
          <p:cNvSpPr txBox="1"/>
          <p:nvPr/>
        </p:nvSpPr>
        <p:spPr>
          <a:xfrm>
            <a:off x="216762" y="1090032"/>
            <a:ext cx="11557343" cy="3416320"/>
          </a:xfrm>
          <a:prstGeom prst="rect">
            <a:avLst/>
          </a:prstGeom>
          <a:noFill/>
        </p:spPr>
        <p:txBody>
          <a:bodyPr wrap="square">
            <a:spAutoFit/>
          </a:bodyPr>
          <a:lstStyle/>
          <a:p>
            <a:r>
              <a:rPr lang="en-GB" b="0" dirty="0">
                <a:solidFill>
                  <a:srgbClr val="9CDCFE"/>
                </a:solidFill>
                <a:effectLst/>
                <a:latin typeface="Arial" panose="020B0604020202020204" pitchFamily="34" charset="0"/>
                <a:cs typeface="Arial" panose="020B0604020202020204" pitchFamily="34" charset="0"/>
              </a:rPr>
              <a:t>model</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.Sequential</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r>
              <a:rPr lang="en-GB" b="0" dirty="0">
                <a:solidFill>
                  <a:srgbClr val="D4D4D4"/>
                </a:solidFill>
                <a:effectLst/>
                <a:latin typeface="Arial" panose="020B0604020202020204" pitchFamily="34" charset="0"/>
                <a:cs typeface="Arial" panose="020B0604020202020204" pitchFamily="34" charset="0"/>
              </a:rPr>
              <a:t> </a:t>
            </a:r>
          </a:p>
          <a:p>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.add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.layers.Dense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activation</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CE9178"/>
                </a:solidFill>
                <a:effectLst/>
                <a:latin typeface="Arial" panose="020B0604020202020204" pitchFamily="34" charset="0"/>
                <a:cs typeface="Arial" panose="020B0604020202020204" pitchFamily="34" charset="0"/>
              </a:rPr>
              <a:t>'sigmoid'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input_dim</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.optimizers.Adam</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learning_rate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0.01</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binary_crossentropy</a:t>
            </a:r>
            <a:r>
              <a:rPr lang="en-GB" b="0" dirty="0">
                <a:solidFill>
                  <a:srgbClr val="CE9178"/>
                </a:solidFill>
                <a:effectLst/>
                <a:latin typeface="Arial" panose="020B0604020202020204" pitchFamily="34" charset="0"/>
                <a:cs typeface="Arial" panose="020B0604020202020204" pitchFamily="34" charset="0"/>
              </a:rPr>
              <a:t>'</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.compile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optimizer</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history= </a:t>
            </a: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.fit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epochs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batch_size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5</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endParaRPr lang="en-GB" b="0" dirty="0">
              <a:solidFill>
                <a:srgbClr val="D4D4D4"/>
              </a:solidFill>
              <a:effectLst/>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CAD25E4E-D6FC-B473-9926-E77F6B84CB1F}"/>
              </a:ext>
            </a:extLst>
          </p:cNvPr>
          <p:cNvGrpSpPr/>
          <p:nvPr/>
        </p:nvGrpSpPr>
        <p:grpSpPr>
          <a:xfrm>
            <a:off x="245337" y="590223"/>
            <a:ext cx="11203981" cy="1684095"/>
            <a:chOff x="828674" y="720403"/>
            <a:chExt cx="9672875" cy="1413197"/>
          </a:xfrm>
        </p:grpSpPr>
        <p:sp>
          <p:nvSpPr>
            <p:cNvPr id="8" name="Rectangle 7">
              <a:extLst>
                <a:ext uri="{FF2B5EF4-FFF2-40B4-BE49-F238E27FC236}">
                  <a16:creationId xmlns:a16="http://schemas.microsoft.com/office/drawing/2014/main" id="{AFFF0273-5C1D-9640-9DFF-767137EFE380}"/>
                </a:ext>
              </a:extLst>
            </p:cNvPr>
            <p:cNvSpPr/>
            <p:nvPr/>
          </p:nvSpPr>
          <p:spPr>
            <a:xfrm>
              <a:off x="828674" y="1139815"/>
              <a:ext cx="967287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16DA1F8E-FB79-413B-BAB8-46E3E3DFE056}"/>
                </a:ext>
              </a:extLst>
            </p:cNvPr>
            <p:cNvSpPr txBox="1"/>
            <p:nvPr/>
          </p:nvSpPr>
          <p:spPr>
            <a:xfrm>
              <a:off x="4718116" y="720403"/>
              <a:ext cx="2962275" cy="309923"/>
            </a:xfrm>
            <a:prstGeom prst="rect">
              <a:avLst/>
            </a:prstGeom>
            <a:noFill/>
          </p:spPr>
          <p:txBody>
            <a:bodyPr wrap="square" rtlCol="0">
              <a:spAutoFit/>
            </a:bodyPr>
            <a:lstStyle/>
            <a:p>
              <a:r>
                <a:rPr lang="en-GB" dirty="0">
                  <a:solidFill>
                    <a:srgbClr val="FF0000"/>
                  </a:solidFill>
                </a:rPr>
                <a:t>Define model</a:t>
              </a:r>
            </a:p>
          </p:txBody>
        </p:sp>
      </p:grpSp>
      <p:grpSp>
        <p:nvGrpSpPr>
          <p:cNvPr id="10" name="Group 9">
            <a:extLst>
              <a:ext uri="{FF2B5EF4-FFF2-40B4-BE49-F238E27FC236}">
                <a16:creationId xmlns:a16="http://schemas.microsoft.com/office/drawing/2014/main" id="{BFEC91D5-AE22-0237-DF94-958A88B32598}"/>
              </a:ext>
            </a:extLst>
          </p:cNvPr>
          <p:cNvGrpSpPr/>
          <p:nvPr/>
        </p:nvGrpSpPr>
        <p:grpSpPr>
          <a:xfrm>
            <a:off x="216762" y="2443296"/>
            <a:ext cx="7836626" cy="1735530"/>
            <a:chOff x="828674" y="1139815"/>
            <a:chExt cx="8802572" cy="1456359"/>
          </a:xfrm>
        </p:grpSpPr>
        <p:sp>
          <p:nvSpPr>
            <p:cNvPr id="11" name="Rectangle 10">
              <a:extLst>
                <a:ext uri="{FF2B5EF4-FFF2-40B4-BE49-F238E27FC236}">
                  <a16:creationId xmlns:a16="http://schemas.microsoft.com/office/drawing/2014/main" id="{92BE85BC-A48A-6D37-D8C1-940DD70465CB}"/>
                </a:ext>
              </a:extLst>
            </p:cNvPr>
            <p:cNvSpPr/>
            <p:nvPr/>
          </p:nvSpPr>
          <p:spPr>
            <a:xfrm>
              <a:off x="828674" y="1139815"/>
              <a:ext cx="6014019" cy="1456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74CEDD7-F193-B4E4-3DF6-E8CABC55D5AB}"/>
                </a:ext>
              </a:extLst>
            </p:cNvPr>
            <p:cNvSpPr txBox="1"/>
            <p:nvPr/>
          </p:nvSpPr>
          <p:spPr>
            <a:xfrm>
              <a:off x="7003336" y="1660598"/>
              <a:ext cx="2627910" cy="542365"/>
            </a:xfrm>
            <a:prstGeom prst="rect">
              <a:avLst/>
            </a:prstGeom>
            <a:noFill/>
          </p:spPr>
          <p:txBody>
            <a:bodyPr wrap="square" rtlCol="0">
              <a:spAutoFit/>
            </a:bodyPr>
            <a:lstStyle/>
            <a:p>
              <a:r>
                <a:rPr lang="en-GB" dirty="0">
                  <a:solidFill>
                    <a:srgbClr val="FF0000"/>
                  </a:solidFill>
                </a:rPr>
                <a:t>Fit the model using a loss and optimizer</a:t>
              </a:r>
            </a:p>
          </p:txBody>
        </p:sp>
      </p:grpSp>
      <p:grpSp>
        <p:nvGrpSpPr>
          <p:cNvPr id="24" name="Group 23">
            <a:extLst>
              <a:ext uri="{FF2B5EF4-FFF2-40B4-BE49-F238E27FC236}">
                <a16:creationId xmlns:a16="http://schemas.microsoft.com/office/drawing/2014/main" id="{A721CFC1-1312-44CC-EEA3-71BA0FA7C64A}"/>
              </a:ext>
            </a:extLst>
          </p:cNvPr>
          <p:cNvGrpSpPr/>
          <p:nvPr/>
        </p:nvGrpSpPr>
        <p:grpSpPr>
          <a:xfrm>
            <a:off x="1838781" y="4347804"/>
            <a:ext cx="3537598" cy="2393557"/>
            <a:chOff x="6315782" y="4371314"/>
            <a:chExt cx="4193077" cy="2837057"/>
          </a:xfrm>
        </p:grpSpPr>
        <p:sp>
          <p:nvSpPr>
            <p:cNvPr id="14" name="Rectangle 13">
              <a:extLst>
                <a:ext uri="{FF2B5EF4-FFF2-40B4-BE49-F238E27FC236}">
                  <a16:creationId xmlns:a16="http://schemas.microsoft.com/office/drawing/2014/main" id="{64CEE679-DF86-99B0-068D-4CAF3B3D8559}"/>
                </a:ext>
              </a:extLst>
            </p:cNvPr>
            <p:cNvSpPr/>
            <p:nvPr/>
          </p:nvSpPr>
          <p:spPr>
            <a:xfrm>
              <a:off x="6415422" y="4371314"/>
              <a:ext cx="3850783" cy="2795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hape, rectangle&#10;&#10;Description automatically generated">
              <a:extLst>
                <a:ext uri="{FF2B5EF4-FFF2-40B4-BE49-F238E27FC236}">
                  <a16:creationId xmlns:a16="http://schemas.microsoft.com/office/drawing/2014/main" id="{7886DEFF-DDBF-9E15-99BA-825F7AF57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82" y="4412986"/>
              <a:ext cx="4193077" cy="2795385"/>
            </a:xfrm>
            <a:prstGeom prst="rect">
              <a:avLst/>
            </a:prstGeom>
          </p:spPr>
        </p:pic>
      </p:grpSp>
    </p:spTree>
    <p:extLst>
      <p:ext uri="{BB962C8B-B14F-4D97-AF65-F5344CB8AC3E}">
        <p14:creationId xmlns:p14="http://schemas.microsoft.com/office/powerpoint/2010/main" val="12647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Introduction to classification in medical imaging</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6F4038-76A0-0A84-0733-75DFA7A2A96E}"/>
              </a:ext>
            </a:extLst>
          </p:cNvPr>
          <p:cNvSpPr>
            <a:spLocks noGrp="1"/>
          </p:cNvSpPr>
          <p:nvPr>
            <p:ph type="title"/>
          </p:nvPr>
        </p:nvSpPr>
        <p:spPr>
          <a:xfrm>
            <a:off x="1179470" y="724980"/>
            <a:ext cx="3865154" cy="926840"/>
          </a:xfrm>
        </p:spPr>
        <p:txBody>
          <a:bodyPr/>
          <a:lstStyle/>
          <a:p>
            <a:pPr algn="ctr"/>
            <a:r>
              <a:rPr lang="en-GB" dirty="0"/>
              <a:t>Fashion MNIST</a:t>
            </a:r>
          </a:p>
        </p:txBody>
      </p:sp>
      <p:pic>
        <p:nvPicPr>
          <p:cNvPr id="4" name="Picture 3">
            <a:extLst>
              <a:ext uri="{FF2B5EF4-FFF2-40B4-BE49-F238E27FC236}">
                <a16:creationId xmlns:a16="http://schemas.microsoft.com/office/drawing/2014/main" id="{633B9989-FC80-EB07-A747-DEE48BE9F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5" name="Picture 4">
            <a:extLst>
              <a:ext uri="{FF2B5EF4-FFF2-40B4-BE49-F238E27FC236}">
                <a16:creationId xmlns:a16="http://schemas.microsoft.com/office/drawing/2014/main" id="{21586D22-0E94-8D85-F724-7C998FAE3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6" name="Picture 5">
            <a:extLst>
              <a:ext uri="{FF2B5EF4-FFF2-40B4-BE49-F238E27FC236}">
                <a16:creationId xmlns:a16="http://schemas.microsoft.com/office/drawing/2014/main" id="{C37F0774-0767-7E63-CA67-FA2BFABEC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7" name="Picture 6">
            <a:extLst>
              <a:ext uri="{FF2B5EF4-FFF2-40B4-BE49-F238E27FC236}">
                <a16:creationId xmlns:a16="http://schemas.microsoft.com/office/drawing/2014/main" id="{6D23D786-E4E3-D204-11A2-CF114916A6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8" name="Picture 7">
            <a:extLst>
              <a:ext uri="{FF2B5EF4-FFF2-40B4-BE49-F238E27FC236}">
                <a16:creationId xmlns:a16="http://schemas.microsoft.com/office/drawing/2014/main" id="{3AF89972-CC0A-49E8-82FB-081FE700B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9" name="Picture 8">
            <a:extLst>
              <a:ext uri="{FF2B5EF4-FFF2-40B4-BE49-F238E27FC236}">
                <a16:creationId xmlns:a16="http://schemas.microsoft.com/office/drawing/2014/main" id="{55BE8794-A806-9162-D34E-964A9682D0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10" name="Picture 9">
            <a:extLst>
              <a:ext uri="{FF2B5EF4-FFF2-40B4-BE49-F238E27FC236}">
                <a16:creationId xmlns:a16="http://schemas.microsoft.com/office/drawing/2014/main" id="{86702727-5DFD-FD58-4EAF-E06AD86BA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11" name="Picture 10">
            <a:extLst>
              <a:ext uri="{FF2B5EF4-FFF2-40B4-BE49-F238E27FC236}">
                <a16:creationId xmlns:a16="http://schemas.microsoft.com/office/drawing/2014/main" id="{2EE76E28-6172-55C4-4B07-3CCA7EDCF9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12" name="Picture 11">
            <a:extLst>
              <a:ext uri="{FF2B5EF4-FFF2-40B4-BE49-F238E27FC236}">
                <a16:creationId xmlns:a16="http://schemas.microsoft.com/office/drawing/2014/main" id="{B2ABA22C-FD98-E1E5-B3D1-462CDBBB6D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sp>
        <p:nvSpPr>
          <p:cNvPr id="13" name="Rectangle: Rounded Corners 12">
            <a:extLst>
              <a:ext uri="{FF2B5EF4-FFF2-40B4-BE49-F238E27FC236}">
                <a16:creationId xmlns:a16="http://schemas.microsoft.com/office/drawing/2014/main" id="{71BF1D5C-ADBD-C060-B7D0-69C9704BF514}"/>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4" name="Rectangle: Rounded Corners 13">
            <a:extLst>
              <a:ext uri="{FF2B5EF4-FFF2-40B4-BE49-F238E27FC236}">
                <a16:creationId xmlns:a16="http://schemas.microsoft.com/office/drawing/2014/main" id="{BA0D5C46-2A5A-119A-0BCA-00C2D960AB89}"/>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5" name="Rectangle: Rounded Corners 14">
            <a:extLst>
              <a:ext uri="{FF2B5EF4-FFF2-40B4-BE49-F238E27FC236}">
                <a16:creationId xmlns:a16="http://schemas.microsoft.com/office/drawing/2014/main" id="{9002CEED-7BF3-B164-F5D5-6A6F295E336A}"/>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16" name="Rectangle: Rounded Corners 15">
            <a:extLst>
              <a:ext uri="{FF2B5EF4-FFF2-40B4-BE49-F238E27FC236}">
                <a16:creationId xmlns:a16="http://schemas.microsoft.com/office/drawing/2014/main" id="{C369CEDF-7585-3EDB-FE78-95C8C70FF0FD}"/>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17" name="Rectangle: Rounded Corners 16">
            <a:extLst>
              <a:ext uri="{FF2B5EF4-FFF2-40B4-BE49-F238E27FC236}">
                <a16:creationId xmlns:a16="http://schemas.microsoft.com/office/drawing/2014/main" id="{B6EB79CE-AEF3-EEE7-D85A-CE99311FA1A7}"/>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18" name="Rectangle: Rounded Corners 17">
            <a:extLst>
              <a:ext uri="{FF2B5EF4-FFF2-40B4-BE49-F238E27FC236}">
                <a16:creationId xmlns:a16="http://schemas.microsoft.com/office/drawing/2014/main" id="{BA2E2CC3-48B7-9CB0-00BE-148E214E540B}"/>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19" name="Rectangle: Rounded Corners 18">
            <a:extLst>
              <a:ext uri="{FF2B5EF4-FFF2-40B4-BE49-F238E27FC236}">
                <a16:creationId xmlns:a16="http://schemas.microsoft.com/office/drawing/2014/main" id="{00765BD9-4914-4F2C-E2B2-221D08B7296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20" name="Rectangle: Rounded Corners 19">
            <a:extLst>
              <a:ext uri="{FF2B5EF4-FFF2-40B4-BE49-F238E27FC236}">
                <a16:creationId xmlns:a16="http://schemas.microsoft.com/office/drawing/2014/main" id="{D93F7072-26DC-2769-5393-93E3E32E2E92}"/>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21" name="Rectangle: Rounded Corners 20">
            <a:extLst>
              <a:ext uri="{FF2B5EF4-FFF2-40B4-BE49-F238E27FC236}">
                <a16:creationId xmlns:a16="http://schemas.microsoft.com/office/drawing/2014/main" id="{2A2C3B8C-00DB-14D6-31D2-ED3523FD0D1B}"/>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grpSp>
        <p:nvGrpSpPr>
          <p:cNvPr id="26" name="Group 25">
            <a:extLst>
              <a:ext uri="{FF2B5EF4-FFF2-40B4-BE49-F238E27FC236}">
                <a16:creationId xmlns:a16="http://schemas.microsoft.com/office/drawing/2014/main" id="{7A9407A9-0F65-0EF2-18C2-F214DF5BAFD1}"/>
              </a:ext>
            </a:extLst>
          </p:cNvPr>
          <p:cNvGrpSpPr/>
          <p:nvPr/>
        </p:nvGrpSpPr>
        <p:grpSpPr>
          <a:xfrm>
            <a:off x="6638289" y="2092979"/>
            <a:ext cx="4078518" cy="4010161"/>
            <a:chOff x="6638289" y="2092979"/>
            <a:chExt cx="4078518" cy="4010161"/>
          </a:xfrm>
        </p:grpSpPr>
        <p:pic>
          <p:nvPicPr>
            <p:cNvPr id="22" name="Picture 21">
              <a:extLst>
                <a:ext uri="{FF2B5EF4-FFF2-40B4-BE49-F238E27FC236}">
                  <a16:creationId xmlns:a16="http://schemas.microsoft.com/office/drawing/2014/main" id="{155D2CBE-EA7E-5509-D37B-73BD85B2B918}"/>
                </a:ext>
              </a:extLst>
            </p:cNvPr>
            <p:cNvPicPr>
              <a:picLocks noChangeAspect="1"/>
            </p:cNvPicPr>
            <p:nvPr/>
          </p:nvPicPr>
          <p:blipFill rotWithShape="1">
            <a:blip r:embed="rId12"/>
            <a:srcRect r="58260" b="60649"/>
            <a:stretch/>
          </p:blipFill>
          <p:spPr>
            <a:xfrm>
              <a:off x="6638289" y="2092979"/>
              <a:ext cx="3932745" cy="1670638"/>
            </a:xfrm>
            <a:prstGeom prst="rect">
              <a:avLst/>
            </a:prstGeom>
          </p:spPr>
        </p:pic>
        <p:pic>
          <p:nvPicPr>
            <p:cNvPr id="23" name="Picture 22">
              <a:extLst>
                <a:ext uri="{FF2B5EF4-FFF2-40B4-BE49-F238E27FC236}">
                  <a16:creationId xmlns:a16="http://schemas.microsoft.com/office/drawing/2014/main" id="{515916D4-47B0-2419-9A03-E81564F5DF46}"/>
                </a:ext>
              </a:extLst>
            </p:cNvPr>
            <p:cNvPicPr>
              <a:picLocks noChangeAspect="1"/>
            </p:cNvPicPr>
            <p:nvPr/>
          </p:nvPicPr>
          <p:blipFill rotWithShape="1">
            <a:blip r:embed="rId12"/>
            <a:srcRect l="655" t="44941" r="51445" b="7347"/>
            <a:stretch/>
          </p:blipFill>
          <p:spPr>
            <a:xfrm>
              <a:off x="6692973" y="4190248"/>
              <a:ext cx="3878061" cy="1740613"/>
            </a:xfrm>
            <a:prstGeom prst="rect">
              <a:avLst/>
            </a:prstGeom>
          </p:spPr>
        </p:pic>
        <p:sp>
          <p:nvSpPr>
            <p:cNvPr id="24" name="Rectangle 23">
              <a:extLst>
                <a:ext uri="{FF2B5EF4-FFF2-40B4-BE49-F238E27FC236}">
                  <a16:creationId xmlns:a16="http://schemas.microsoft.com/office/drawing/2014/main" id="{7CC7B226-0D5F-9181-72C9-84C08F5B235A}"/>
                </a:ext>
              </a:extLst>
            </p:cNvPr>
            <p:cNvSpPr/>
            <p:nvPr/>
          </p:nvSpPr>
          <p:spPr>
            <a:xfrm>
              <a:off x="10402957" y="3763617"/>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571DAEB-077D-4BD2-1241-9493C441C12C}"/>
                </a:ext>
              </a:extLst>
            </p:cNvPr>
            <p:cNvSpPr/>
            <p:nvPr/>
          </p:nvSpPr>
          <p:spPr>
            <a:xfrm>
              <a:off x="10425260" y="5930861"/>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itle 1">
            <a:extLst>
              <a:ext uri="{FF2B5EF4-FFF2-40B4-BE49-F238E27FC236}">
                <a16:creationId xmlns:a16="http://schemas.microsoft.com/office/drawing/2014/main" id="{29215E9D-F15B-9D4E-7198-711B37EEA3E5}"/>
              </a:ext>
            </a:extLst>
          </p:cNvPr>
          <p:cNvSpPr txBox="1">
            <a:spLocks/>
          </p:cNvSpPr>
          <p:nvPr/>
        </p:nvSpPr>
        <p:spPr>
          <a:xfrm>
            <a:off x="6829350" y="725704"/>
            <a:ext cx="3865154"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ImageNet</a:t>
            </a:r>
          </a:p>
        </p:txBody>
      </p:sp>
    </p:spTree>
    <p:extLst>
      <p:ext uri="{BB962C8B-B14F-4D97-AF65-F5344CB8AC3E}">
        <p14:creationId xmlns:p14="http://schemas.microsoft.com/office/powerpoint/2010/main" val="322030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5887-1288-E2A0-3475-8AD24CE0262A}"/>
              </a:ext>
            </a:extLst>
          </p:cNvPr>
          <p:cNvSpPr>
            <a:spLocks noGrp="1"/>
          </p:cNvSpPr>
          <p:nvPr>
            <p:ph type="title"/>
          </p:nvPr>
        </p:nvSpPr>
        <p:spPr>
          <a:xfrm>
            <a:off x="1408024" y="1163690"/>
            <a:ext cx="3031435" cy="926840"/>
          </a:xfrm>
        </p:spPr>
        <p:txBody>
          <a:bodyPr/>
          <a:lstStyle/>
          <a:p>
            <a:pPr algn="ctr"/>
            <a:r>
              <a:rPr lang="en-GB" dirty="0"/>
              <a:t>UK Biobank</a:t>
            </a:r>
          </a:p>
        </p:txBody>
      </p:sp>
      <p:pic>
        <p:nvPicPr>
          <p:cNvPr id="4" name="Picture 3" descr="A picture containing text, clipart&#10;&#10;Description automatically generated">
            <a:extLst>
              <a:ext uri="{FF2B5EF4-FFF2-40B4-BE49-F238E27FC236}">
                <a16:creationId xmlns:a16="http://schemas.microsoft.com/office/drawing/2014/main" id="{63DCC87C-7A04-56DD-19EB-88DF81E77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61" y="2450047"/>
            <a:ext cx="3856384" cy="2169216"/>
          </a:xfrm>
          <a:prstGeom prst="rect">
            <a:avLst/>
          </a:prstGeom>
        </p:spPr>
      </p:pic>
      <p:sp>
        <p:nvSpPr>
          <p:cNvPr id="5" name="Title 1">
            <a:extLst>
              <a:ext uri="{FF2B5EF4-FFF2-40B4-BE49-F238E27FC236}">
                <a16:creationId xmlns:a16="http://schemas.microsoft.com/office/drawing/2014/main" id="{35562A6E-75CF-D7F6-1609-8616B3FBE6CB}"/>
              </a:ext>
            </a:extLst>
          </p:cNvPr>
          <p:cNvSpPr txBox="1">
            <a:spLocks/>
          </p:cNvSpPr>
          <p:nvPr/>
        </p:nvSpPr>
        <p:spPr>
          <a:xfrm>
            <a:off x="3608733" y="547465"/>
            <a:ext cx="4974534" cy="9268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Datasets for Cardiac MRI</a:t>
            </a:r>
          </a:p>
        </p:txBody>
      </p:sp>
      <p:sp>
        <p:nvSpPr>
          <p:cNvPr id="6" name="Title 1">
            <a:extLst>
              <a:ext uri="{FF2B5EF4-FFF2-40B4-BE49-F238E27FC236}">
                <a16:creationId xmlns:a16="http://schemas.microsoft.com/office/drawing/2014/main" id="{0EF3627A-D70E-E5F6-4E16-665E1D7B9E0E}"/>
              </a:ext>
            </a:extLst>
          </p:cNvPr>
          <p:cNvSpPr txBox="1">
            <a:spLocks/>
          </p:cNvSpPr>
          <p:nvPr/>
        </p:nvSpPr>
        <p:spPr>
          <a:xfrm>
            <a:off x="7465117" y="1163690"/>
            <a:ext cx="3031435"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OCMR</a:t>
            </a:r>
          </a:p>
        </p:txBody>
      </p:sp>
      <p:pic>
        <p:nvPicPr>
          <p:cNvPr id="8" name="Picture 7" descr="A picture containing dark&#10;&#10;Description automatically generated">
            <a:extLst>
              <a:ext uri="{FF2B5EF4-FFF2-40B4-BE49-F238E27FC236}">
                <a16:creationId xmlns:a16="http://schemas.microsoft.com/office/drawing/2014/main" id="{5D2D0B51-E7B6-ABB0-818F-3938C632AD8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2090530"/>
            <a:ext cx="1440000" cy="1440000"/>
          </a:xfrm>
          <a:prstGeom prst="rect">
            <a:avLst/>
          </a:prstGeom>
        </p:spPr>
      </p:pic>
      <p:pic>
        <p:nvPicPr>
          <p:cNvPr id="9" name="Picture 8" descr="A close-up of a fetus&#10;&#10;Description automatically generated with low confidence">
            <a:extLst>
              <a:ext uri="{FF2B5EF4-FFF2-40B4-BE49-F238E27FC236}">
                <a16:creationId xmlns:a16="http://schemas.microsoft.com/office/drawing/2014/main" id="{52C68957-0524-EE5E-5109-6DBF854320A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3899263"/>
            <a:ext cx="1440000" cy="1440000"/>
          </a:xfrm>
          <a:prstGeom prst="rect">
            <a:avLst/>
          </a:prstGeom>
        </p:spPr>
      </p:pic>
      <p:pic>
        <p:nvPicPr>
          <p:cNvPr id="10" name="Picture 9" descr="A picture containing close, glass&#10;&#10;Description automatically generated">
            <a:extLst>
              <a:ext uri="{FF2B5EF4-FFF2-40B4-BE49-F238E27FC236}">
                <a16:creationId xmlns:a16="http://schemas.microsoft.com/office/drawing/2014/main" id="{A963B681-D22C-9237-D4C7-36E72CF3B2F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2090530"/>
            <a:ext cx="1440000" cy="1440000"/>
          </a:xfrm>
          <a:prstGeom prst="rect">
            <a:avLst/>
          </a:prstGeom>
        </p:spPr>
      </p:pic>
      <p:pic>
        <p:nvPicPr>
          <p:cNvPr id="11" name="Picture 10">
            <a:extLst>
              <a:ext uri="{FF2B5EF4-FFF2-40B4-BE49-F238E27FC236}">
                <a16:creationId xmlns:a16="http://schemas.microsoft.com/office/drawing/2014/main" id="{7D89ECE7-7C93-0BC2-2D32-16F90717082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3899263"/>
            <a:ext cx="1440000" cy="1440000"/>
          </a:xfrm>
          <a:prstGeom prst="rect">
            <a:avLst/>
          </a:prstGeom>
        </p:spPr>
      </p:pic>
      <p:pic>
        <p:nvPicPr>
          <p:cNvPr id="12" name="Picture 11" descr="A close-up of a human skull&#10;&#10;Description automatically generated with medium confidence">
            <a:extLst>
              <a:ext uri="{FF2B5EF4-FFF2-40B4-BE49-F238E27FC236}">
                <a16:creationId xmlns:a16="http://schemas.microsoft.com/office/drawing/2014/main" id="{C106B58B-F20F-ACED-E5E1-038A6B8E07C6}"/>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3899263"/>
            <a:ext cx="1440000" cy="1440000"/>
          </a:xfrm>
          <a:prstGeom prst="rect">
            <a:avLst/>
          </a:prstGeom>
        </p:spPr>
      </p:pic>
      <p:pic>
        <p:nvPicPr>
          <p:cNvPr id="13" name="Picture 12" descr="A close-up of a skull&#10;&#10;Description automatically generated with medium confidence">
            <a:extLst>
              <a:ext uri="{FF2B5EF4-FFF2-40B4-BE49-F238E27FC236}">
                <a16:creationId xmlns:a16="http://schemas.microsoft.com/office/drawing/2014/main" id="{5D575DA5-5C28-7C75-518E-1AA1FC8EC0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2090530"/>
            <a:ext cx="1440000" cy="1440000"/>
          </a:xfrm>
          <a:prstGeom prst="rect">
            <a:avLst/>
          </a:prstGeom>
        </p:spPr>
      </p:pic>
    </p:spTree>
    <p:extLst>
      <p:ext uri="{BB962C8B-B14F-4D97-AF65-F5344CB8AC3E}">
        <p14:creationId xmlns:p14="http://schemas.microsoft.com/office/powerpoint/2010/main" val="211853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867252-DC20-2E2C-9234-F10C14562A18}"/>
              </a:ext>
            </a:extLst>
          </p:cNvPr>
          <p:cNvGrpSpPr/>
          <p:nvPr/>
        </p:nvGrpSpPr>
        <p:grpSpPr>
          <a:xfrm>
            <a:off x="1043761" y="2116182"/>
            <a:ext cx="9991819" cy="4454749"/>
            <a:chOff x="705790" y="1395900"/>
            <a:chExt cx="10853572" cy="5057466"/>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grpSp>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92225" y="1786649"/>
            <a:ext cx="3918313" cy="3918313"/>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Image classification</a:t>
            </a:r>
          </a:p>
        </p:txBody>
      </p:sp>
      <p:sp>
        <p:nvSpPr>
          <p:cNvPr id="2" name="Rectangle 1">
            <a:extLst>
              <a:ext uri="{FF2B5EF4-FFF2-40B4-BE49-F238E27FC236}">
                <a16:creationId xmlns:a16="http://schemas.microsoft.com/office/drawing/2014/main" id="{DB29EB3E-EDDA-2E02-FC8B-D2B2EC207184}"/>
              </a:ext>
            </a:extLst>
          </p:cNvPr>
          <p:cNvSpPr/>
          <p:nvPr/>
        </p:nvSpPr>
        <p:spPr>
          <a:xfrm>
            <a:off x="5679375" y="2747162"/>
            <a:ext cx="2329962" cy="81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Features ?</a:t>
            </a:r>
          </a:p>
        </p:txBody>
      </p:sp>
      <p:sp>
        <p:nvSpPr>
          <p:cNvPr id="27" name="Rectangle 26">
            <a:extLst>
              <a:ext uri="{FF2B5EF4-FFF2-40B4-BE49-F238E27FC236}">
                <a16:creationId xmlns:a16="http://schemas.microsoft.com/office/drawing/2014/main" id="{5D7CE96B-E15A-4B80-1AF7-937BBAE4EB6D}"/>
              </a:ext>
            </a:extLst>
          </p:cNvPr>
          <p:cNvSpPr/>
          <p:nvPr/>
        </p:nvSpPr>
        <p:spPr>
          <a:xfrm>
            <a:off x="5679375" y="3745806"/>
            <a:ext cx="2329962" cy="8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Rules ?</a:t>
            </a:r>
          </a:p>
        </p:txBody>
      </p:sp>
      <p:sp>
        <p:nvSpPr>
          <p:cNvPr id="28" name="TextBox 27">
            <a:extLst>
              <a:ext uri="{FF2B5EF4-FFF2-40B4-BE49-F238E27FC236}">
                <a16:creationId xmlns:a16="http://schemas.microsoft.com/office/drawing/2014/main" id="{03738A16-0371-2BCC-BD2A-B045617001DC}"/>
              </a:ext>
            </a:extLst>
          </p:cNvPr>
          <p:cNvSpPr txBox="1"/>
          <p:nvPr/>
        </p:nvSpPr>
        <p:spPr>
          <a:xfrm>
            <a:off x="9110970" y="3900857"/>
            <a:ext cx="1231427" cy="646331"/>
          </a:xfrm>
          <a:prstGeom prst="rect">
            <a:avLst/>
          </a:prstGeom>
          <a:noFill/>
        </p:spPr>
        <p:txBody>
          <a:bodyPr wrap="none" rtlCol="0">
            <a:spAutoFit/>
          </a:bodyPr>
          <a:lstStyle/>
          <a:p>
            <a:pPr algn="ctr"/>
            <a:r>
              <a:rPr lang="en-GB" dirty="0"/>
              <a:t>Answer</a:t>
            </a:r>
          </a:p>
          <a:p>
            <a:pPr algn="ctr"/>
            <a:r>
              <a:rPr lang="en-GB" dirty="0"/>
              <a:t>Short Axis</a:t>
            </a:r>
          </a:p>
        </p:txBody>
      </p:sp>
      <p:cxnSp>
        <p:nvCxnSpPr>
          <p:cNvPr id="29" name="Straight Arrow Connector 28">
            <a:extLst>
              <a:ext uri="{FF2B5EF4-FFF2-40B4-BE49-F238E27FC236}">
                <a16:creationId xmlns:a16="http://schemas.microsoft.com/office/drawing/2014/main" id="{9DDE2003-94F2-2C67-1246-D6C2BADF8CBD}"/>
              </a:ext>
            </a:extLst>
          </p:cNvPr>
          <p:cNvCxnSpPr>
            <a:cxnSpLocks/>
          </p:cNvCxnSpPr>
          <p:nvPr/>
        </p:nvCxnSpPr>
        <p:spPr>
          <a:xfrm>
            <a:off x="8009337" y="4224023"/>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41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ose, glass&#10;&#10;Description automatically generated">
            <a:extLst>
              <a:ext uri="{FF2B5EF4-FFF2-40B4-BE49-F238E27FC236}">
                <a16:creationId xmlns:a16="http://schemas.microsoft.com/office/drawing/2014/main" id="{4250B5F8-6BFA-12A0-B07F-46DFE96F51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680629" y="3749540"/>
            <a:ext cx="1800000" cy="1800000"/>
          </a:xfrm>
          <a:prstGeom prst="rect">
            <a:avLst/>
          </a:prstGeom>
        </p:spPr>
      </p:pic>
      <p:pic>
        <p:nvPicPr>
          <p:cNvPr id="5" name="Picture 4">
            <a:extLst>
              <a:ext uri="{FF2B5EF4-FFF2-40B4-BE49-F238E27FC236}">
                <a16:creationId xmlns:a16="http://schemas.microsoft.com/office/drawing/2014/main" id="{118AE8E1-B75F-E37C-7E8A-ADF17EC5646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2316874" y="3751717"/>
            <a:ext cx="1800000" cy="1800000"/>
          </a:xfrm>
          <a:prstGeom prst="rect">
            <a:avLst/>
          </a:prstGeom>
        </p:spPr>
      </p:pic>
      <p:pic>
        <p:nvPicPr>
          <p:cNvPr id="6" name="Picture 5" descr="A picture containing dark&#10;&#10;Description automatically generated">
            <a:extLst>
              <a:ext uri="{FF2B5EF4-FFF2-40B4-BE49-F238E27FC236}">
                <a16:creationId xmlns:a16="http://schemas.microsoft.com/office/drawing/2014/main" id="{D30630C3-C774-FB3B-1222-3A491382397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08138" y="3749540"/>
            <a:ext cx="1800000" cy="1800000"/>
          </a:xfrm>
          <a:prstGeom prst="rect">
            <a:avLst/>
          </a:prstGeom>
        </p:spPr>
      </p:pic>
      <p:pic>
        <p:nvPicPr>
          <p:cNvPr id="7" name="Picture 6" descr="A close up of a rose&#10;&#10;Description automatically generated with medium confidence">
            <a:extLst>
              <a:ext uri="{FF2B5EF4-FFF2-40B4-BE49-F238E27FC236}">
                <a16:creationId xmlns:a16="http://schemas.microsoft.com/office/drawing/2014/main" id="{43FF2BCC-D4BC-EBC3-3858-0ACC7965F4A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044384" y="3749540"/>
            <a:ext cx="1800000" cy="1800000"/>
          </a:xfrm>
          <a:prstGeom prst="rect">
            <a:avLst/>
          </a:prstGeom>
        </p:spPr>
      </p:pic>
      <p:sp>
        <p:nvSpPr>
          <p:cNvPr id="8" name="Rectangle: Rounded Corners 7">
            <a:extLst>
              <a:ext uri="{FF2B5EF4-FFF2-40B4-BE49-F238E27FC236}">
                <a16:creationId xmlns:a16="http://schemas.microsoft.com/office/drawing/2014/main" id="{847CCB0E-0852-E556-9EF4-44B76DA800BB}"/>
              </a:ext>
            </a:extLst>
          </p:cNvPr>
          <p:cNvSpPr/>
          <p:nvPr/>
        </p:nvSpPr>
        <p:spPr>
          <a:xfrm>
            <a:off x="2446056"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9" name="Rectangle: Rounded Corners 8">
            <a:extLst>
              <a:ext uri="{FF2B5EF4-FFF2-40B4-BE49-F238E27FC236}">
                <a16:creationId xmlns:a16="http://schemas.microsoft.com/office/drawing/2014/main" id="{4BB7FD82-0E05-384F-C8C6-CC431B88CCEB}"/>
              </a:ext>
            </a:extLst>
          </p:cNvPr>
          <p:cNvSpPr/>
          <p:nvPr/>
        </p:nvSpPr>
        <p:spPr>
          <a:xfrm>
            <a:off x="4811262"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0" name="Rectangle: Rounded Corners 9">
            <a:extLst>
              <a:ext uri="{FF2B5EF4-FFF2-40B4-BE49-F238E27FC236}">
                <a16:creationId xmlns:a16="http://schemas.microsoft.com/office/drawing/2014/main" id="{F7B6D9C2-9822-918E-950C-B621B0B6EA24}"/>
              </a:ext>
            </a:extLst>
          </p:cNvPr>
          <p:cNvSpPr/>
          <p:nvPr/>
        </p:nvSpPr>
        <p:spPr>
          <a:xfrm>
            <a:off x="7176468"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1" name="Rectangle: Rounded Corners 10">
            <a:extLst>
              <a:ext uri="{FF2B5EF4-FFF2-40B4-BE49-F238E27FC236}">
                <a16:creationId xmlns:a16="http://schemas.microsoft.com/office/drawing/2014/main" id="{6A5D40EA-FBE5-09A9-6B3A-DEE07C9B07FE}"/>
              </a:ext>
            </a:extLst>
          </p:cNvPr>
          <p:cNvSpPr/>
          <p:nvPr/>
        </p:nvSpPr>
        <p:spPr>
          <a:xfrm>
            <a:off x="9541674" y="5924692"/>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2" name="TextBox 11">
            <a:extLst>
              <a:ext uri="{FF2B5EF4-FFF2-40B4-BE49-F238E27FC236}">
                <a16:creationId xmlns:a16="http://schemas.microsoft.com/office/drawing/2014/main" id="{BB362280-C4E2-B7F8-4C2C-CF501DD0EC01}"/>
              </a:ext>
            </a:extLst>
          </p:cNvPr>
          <p:cNvSpPr txBox="1"/>
          <p:nvPr/>
        </p:nvSpPr>
        <p:spPr>
          <a:xfrm>
            <a:off x="939691" y="4464874"/>
            <a:ext cx="660758" cy="369332"/>
          </a:xfrm>
          <a:prstGeom prst="rect">
            <a:avLst/>
          </a:prstGeom>
          <a:noFill/>
        </p:spPr>
        <p:txBody>
          <a:bodyPr wrap="none" rtlCol="0">
            <a:spAutoFit/>
          </a:bodyPr>
          <a:lstStyle/>
          <a:p>
            <a:r>
              <a:rPr lang="en-GB" dirty="0"/>
              <a:t>Data</a:t>
            </a:r>
          </a:p>
        </p:txBody>
      </p:sp>
      <p:sp>
        <p:nvSpPr>
          <p:cNvPr id="13" name="TextBox 12">
            <a:extLst>
              <a:ext uri="{FF2B5EF4-FFF2-40B4-BE49-F238E27FC236}">
                <a16:creationId xmlns:a16="http://schemas.microsoft.com/office/drawing/2014/main" id="{684C3468-CE9D-5210-43D6-7142A9CFF4D4}"/>
              </a:ext>
            </a:extLst>
          </p:cNvPr>
          <p:cNvSpPr txBox="1"/>
          <p:nvPr/>
        </p:nvSpPr>
        <p:spPr>
          <a:xfrm>
            <a:off x="733705" y="5776023"/>
            <a:ext cx="1072730" cy="646331"/>
          </a:xfrm>
          <a:prstGeom prst="rect">
            <a:avLst/>
          </a:prstGeom>
          <a:noFill/>
        </p:spPr>
        <p:txBody>
          <a:bodyPr wrap="none" rtlCol="0">
            <a:spAutoFit/>
          </a:bodyPr>
          <a:lstStyle/>
          <a:p>
            <a:r>
              <a:rPr lang="en-GB" dirty="0"/>
              <a:t>Answers</a:t>
            </a:r>
            <a:br>
              <a:rPr lang="en-GB" dirty="0"/>
            </a:br>
            <a:r>
              <a:rPr lang="en-GB" dirty="0"/>
              <a:t>or </a:t>
            </a:r>
            <a:r>
              <a:rPr lang="en-GB" b="1" dirty="0">
                <a:solidFill>
                  <a:schemeClr val="accent1"/>
                </a:solidFill>
              </a:rPr>
              <a:t>labels</a:t>
            </a:r>
          </a:p>
        </p:txBody>
      </p:sp>
      <p:sp>
        <p:nvSpPr>
          <p:cNvPr id="14" name="Title 2">
            <a:extLst>
              <a:ext uri="{FF2B5EF4-FFF2-40B4-BE49-F238E27FC236}">
                <a16:creationId xmlns:a16="http://schemas.microsoft.com/office/drawing/2014/main" id="{5A696146-39A1-C921-6FBD-3CA75F8D834B}"/>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Machine learning for image classification</a:t>
            </a:r>
          </a:p>
        </p:txBody>
      </p:sp>
      <p:grpSp>
        <p:nvGrpSpPr>
          <p:cNvPr id="23" name="Group 22">
            <a:extLst>
              <a:ext uri="{FF2B5EF4-FFF2-40B4-BE49-F238E27FC236}">
                <a16:creationId xmlns:a16="http://schemas.microsoft.com/office/drawing/2014/main" id="{5F40A1D1-DB52-FF62-94A6-9E5CD61DAA39}"/>
              </a:ext>
            </a:extLst>
          </p:cNvPr>
          <p:cNvGrpSpPr/>
          <p:nvPr/>
        </p:nvGrpSpPr>
        <p:grpSpPr>
          <a:xfrm>
            <a:off x="3376807" y="1790719"/>
            <a:ext cx="5438386" cy="1393371"/>
            <a:chOff x="2654538" y="4384762"/>
            <a:chExt cx="6560718" cy="1393371"/>
          </a:xfrm>
        </p:grpSpPr>
        <p:sp>
          <p:nvSpPr>
            <p:cNvPr id="24" name="Rectangle 23">
              <a:extLst>
                <a:ext uri="{FF2B5EF4-FFF2-40B4-BE49-F238E27FC236}">
                  <a16:creationId xmlns:a16="http://schemas.microsoft.com/office/drawing/2014/main" id="{B33B82BA-1315-E704-92EA-9DCC2CBDE4D8}"/>
                </a:ext>
              </a:extLst>
            </p:cNvPr>
            <p:cNvSpPr/>
            <p:nvPr/>
          </p:nvSpPr>
          <p:spPr>
            <a:xfrm>
              <a:off x="4828902" y="4384762"/>
              <a:ext cx="2534195" cy="139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Machine</a:t>
              </a:r>
              <a:br>
                <a:rPr lang="en-GB" sz="2200" dirty="0"/>
              </a:br>
              <a:r>
                <a:rPr lang="en-GB" sz="2200" dirty="0"/>
                <a:t>Learning</a:t>
              </a:r>
            </a:p>
          </p:txBody>
        </p:sp>
        <p:cxnSp>
          <p:nvCxnSpPr>
            <p:cNvPr id="25" name="Straight Arrow Connector 24">
              <a:extLst>
                <a:ext uri="{FF2B5EF4-FFF2-40B4-BE49-F238E27FC236}">
                  <a16:creationId xmlns:a16="http://schemas.microsoft.com/office/drawing/2014/main" id="{F979D558-F626-D026-BD31-5F4FBABECDC9}"/>
                </a:ext>
              </a:extLst>
            </p:cNvPr>
            <p:cNvCxnSpPr>
              <a:cxnSpLocks/>
            </p:cNvCxnSpPr>
            <p:nvPr/>
          </p:nvCxnSpPr>
          <p:spPr>
            <a:xfrm>
              <a:off x="3727269" y="4785355"/>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6BF26A-378F-8976-D952-A99D33392092}"/>
                </a:ext>
              </a:extLst>
            </p:cNvPr>
            <p:cNvSpPr txBox="1"/>
            <p:nvPr/>
          </p:nvSpPr>
          <p:spPr>
            <a:xfrm>
              <a:off x="2654538" y="4600689"/>
              <a:ext cx="1072731" cy="369332"/>
            </a:xfrm>
            <a:prstGeom prst="rect">
              <a:avLst/>
            </a:prstGeom>
            <a:noFill/>
          </p:spPr>
          <p:txBody>
            <a:bodyPr wrap="none" rtlCol="0">
              <a:spAutoFit/>
            </a:bodyPr>
            <a:lstStyle/>
            <a:p>
              <a:pPr algn="r"/>
              <a:r>
                <a:rPr lang="en-GB" dirty="0"/>
                <a:t>Answers</a:t>
              </a:r>
            </a:p>
          </p:txBody>
        </p:sp>
        <p:cxnSp>
          <p:nvCxnSpPr>
            <p:cNvPr id="27" name="Straight Arrow Connector 26">
              <a:extLst>
                <a:ext uri="{FF2B5EF4-FFF2-40B4-BE49-F238E27FC236}">
                  <a16:creationId xmlns:a16="http://schemas.microsoft.com/office/drawing/2014/main" id="{0CAF9C68-0D06-46F9-A286-23FDC05E428B}"/>
                </a:ext>
              </a:extLst>
            </p:cNvPr>
            <p:cNvCxnSpPr>
              <a:cxnSpLocks/>
            </p:cNvCxnSpPr>
            <p:nvPr/>
          </p:nvCxnSpPr>
          <p:spPr>
            <a:xfrm>
              <a:off x="3727269" y="5408018"/>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966A69-4FAA-828A-6EB1-C3DF6459A272}"/>
                </a:ext>
              </a:extLst>
            </p:cNvPr>
            <p:cNvSpPr txBox="1"/>
            <p:nvPr/>
          </p:nvSpPr>
          <p:spPr>
            <a:xfrm>
              <a:off x="3066511" y="5223352"/>
              <a:ext cx="660758" cy="369332"/>
            </a:xfrm>
            <a:prstGeom prst="rect">
              <a:avLst/>
            </a:prstGeom>
            <a:noFill/>
          </p:spPr>
          <p:txBody>
            <a:bodyPr wrap="none" rtlCol="0">
              <a:spAutoFit/>
            </a:bodyPr>
            <a:lstStyle/>
            <a:p>
              <a:pPr algn="r"/>
              <a:r>
                <a:rPr lang="en-GB" dirty="0"/>
                <a:t>Data</a:t>
              </a:r>
            </a:p>
          </p:txBody>
        </p:sp>
        <p:sp>
          <p:nvSpPr>
            <p:cNvPr id="29" name="TextBox 28">
              <a:extLst>
                <a:ext uri="{FF2B5EF4-FFF2-40B4-BE49-F238E27FC236}">
                  <a16:creationId xmlns:a16="http://schemas.microsoft.com/office/drawing/2014/main" id="{2877C110-3B22-E127-B3C7-8E69696DB0F1}"/>
                </a:ext>
              </a:extLst>
            </p:cNvPr>
            <p:cNvSpPr txBox="1"/>
            <p:nvPr/>
          </p:nvSpPr>
          <p:spPr>
            <a:xfrm>
              <a:off x="8464730" y="4937755"/>
              <a:ext cx="750526" cy="369332"/>
            </a:xfrm>
            <a:prstGeom prst="rect">
              <a:avLst/>
            </a:prstGeom>
            <a:noFill/>
          </p:spPr>
          <p:txBody>
            <a:bodyPr wrap="none" rtlCol="0">
              <a:spAutoFit/>
            </a:bodyPr>
            <a:lstStyle/>
            <a:p>
              <a:r>
                <a:rPr lang="en-GB" dirty="0"/>
                <a:t>Rules</a:t>
              </a:r>
            </a:p>
          </p:txBody>
        </p:sp>
        <p:cxnSp>
          <p:nvCxnSpPr>
            <p:cNvPr id="30" name="Straight Arrow Connector 29">
              <a:extLst>
                <a:ext uri="{FF2B5EF4-FFF2-40B4-BE49-F238E27FC236}">
                  <a16:creationId xmlns:a16="http://schemas.microsoft.com/office/drawing/2014/main" id="{3C4C6417-023F-322D-D039-E23A57794330}"/>
                </a:ext>
              </a:extLst>
            </p:cNvPr>
            <p:cNvCxnSpPr>
              <a:cxnSpLocks/>
            </p:cNvCxnSpPr>
            <p:nvPr/>
          </p:nvCxnSpPr>
          <p:spPr>
            <a:xfrm>
              <a:off x="7363097" y="5122421"/>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242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959820" y="2263167"/>
            <a:ext cx="3918313" cy="3918313"/>
          </a:xfrm>
          <a:prstGeom prst="rect">
            <a:avLst/>
          </a:prstGeom>
        </p:spPr>
      </p:pic>
      <p:sp>
        <p:nvSpPr>
          <p:cNvPr id="2" name="Rectangle 1">
            <a:extLst>
              <a:ext uri="{FF2B5EF4-FFF2-40B4-BE49-F238E27FC236}">
                <a16:creationId xmlns:a16="http://schemas.microsoft.com/office/drawing/2014/main" id="{DB29EB3E-EDDA-2E02-FC8B-D2B2EC207184}"/>
              </a:ext>
            </a:extLst>
          </p:cNvPr>
          <p:cNvSpPr/>
          <p:nvPr/>
        </p:nvSpPr>
        <p:spPr>
          <a:xfrm>
            <a:off x="5302258" y="1572775"/>
            <a:ext cx="3259923" cy="5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a:t>
            </a:r>
          </a:p>
        </p:txBody>
      </p:sp>
      <p:sp>
        <p:nvSpPr>
          <p:cNvPr id="3" name="Isosceles Triangle 2">
            <a:extLst>
              <a:ext uri="{FF2B5EF4-FFF2-40B4-BE49-F238E27FC236}">
                <a16:creationId xmlns:a16="http://schemas.microsoft.com/office/drawing/2014/main" id="{9C1D5E8A-FD52-1F4F-E392-86F69009C88C}"/>
              </a:ext>
            </a:extLst>
          </p:cNvPr>
          <p:cNvSpPr/>
          <p:nvPr/>
        </p:nvSpPr>
        <p:spPr>
          <a:xfrm rot="5400000">
            <a:off x="5095136" y="2608421"/>
            <a:ext cx="3674167" cy="3259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1005424-CA76-1B31-47EA-1B2877DDB4F4}"/>
              </a:ext>
            </a:extLst>
          </p:cNvPr>
          <p:cNvSpPr txBox="1"/>
          <p:nvPr/>
        </p:nvSpPr>
        <p:spPr>
          <a:xfrm>
            <a:off x="8986306" y="4066791"/>
            <a:ext cx="2513156" cy="369332"/>
          </a:xfrm>
          <a:prstGeom prst="rect">
            <a:avLst/>
          </a:prstGeom>
          <a:noFill/>
        </p:spPr>
        <p:txBody>
          <a:bodyPr wrap="square" rtlCol="0">
            <a:spAutoFit/>
          </a:bodyPr>
          <a:lstStyle/>
          <a:p>
            <a:r>
              <a:rPr lang="en-GB" dirty="0"/>
              <a:t>Probability it is a SAX</a:t>
            </a:r>
          </a:p>
        </p:txBody>
      </p:sp>
      <p:sp>
        <p:nvSpPr>
          <p:cNvPr id="6" name="Title 2">
            <a:extLst>
              <a:ext uri="{FF2B5EF4-FFF2-40B4-BE49-F238E27FC236}">
                <a16:creationId xmlns:a16="http://schemas.microsoft.com/office/drawing/2014/main" id="{B19B884A-428D-8751-4F0D-6CA7F145C3FE}"/>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Machine learning for image classification</a:t>
            </a:r>
          </a:p>
        </p:txBody>
      </p:sp>
    </p:spTree>
    <p:extLst>
      <p:ext uri="{BB962C8B-B14F-4D97-AF65-F5344CB8AC3E}">
        <p14:creationId xmlns:p14="http://schemas.microsoft.com/office/powerpoint/2010/main" val="39820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le 5">
            <a:extLst>
              <a:ext uri="{FF2B5EF4-FFF2-40B4-BE49-F238E27FC236}">
                <a16:creationId xmlns:a16="http://schemas.microsoft.com/office/drawing/2014/main" id="{39A28811-F1E4-B6F9-FD49-E7E38800279C}"/>
              </a:ext>
            </a:extLst>
          </p:cNvPr>
          <p:cNvGraphicFramePr>
            <a:graphicFrameLocks noGrp="1"/>
          </p:cNvGraphicFramePr>
          <p:nvPr>
            <p:extLst>
              <p:ext uri="{D42A27DB-BD31-4B8C-83A1-F6EECF244321}">
                <p14:modId xmlns:p14="http://schemas.microsoft.com/office/powerpoint/2010/main" val="579960894"/>
              </p:ext>
            </p:extLst>
          </p:nvPr>
        </p:nvGraphicFramePr>
        <p:xfrm>
          <a:off x="6220507" y="43782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3" name="Table 5">
            <a:extLst>
              <a:ext uri="{FF2B5EF4-FFF2-40B4-BE49-F238E27FC236}">
                <a16:creationId xmlns:a16="http://schemas.microsoft.com/office/drawing/2014/main" id="{89AA23AA-A2AC-5362-4915-A571AAAB85F9}"/>
              </a:ext>
            </a:extLst>
          </p:cNvPr>
          <p:cNvGraphicFramePr>
            <a:graphicFrameLocks noGrp="1"/>
          </p:cNvGraphicFramePr>
          <p:nvPr>
            <p:extLst>
              <p:ext uri="{D42A27DB-BD31-4B8C-83A1-F6EECF244321}">
                <p14:modId xmlns:p14="http://schemas.microsoft.com/office/powerpoint/2010/main" val="3882029711"/>
              </p:ext>
            </p:extLst>
          </p:nvPr>
        </p:nvGraphicFramePr>
        <p:xfrm>
          <a:off x="6372907" y="45306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4" name="Table 5">
            <a:extLst>
              <a:ext uri="{FF2B5EF4-FFF2-40B4-BE49-F238E27FC236}">
                <a16:creationId xmlns:a16="http://schemas.microsoft.com/office/drawing/2014/main" id="{7551095B-D7AA-E52E-71BD-3624394DEE36}"/>
              </a:ext>
            </a:extLst>
          </p:cNvPr>
          <p:cNvGraphicFramePr>
            <a:graphicFrameLocks noGrp="1"/>
          </p:cNvGraphicFramePr>
          <p:nvPr>
            <p:extLst>
              <p:ext uri="{D42A27DB-BD31-4B8C-83A1-F6EECF244321}">
                <p14:modId xmlns:p14="http://schemas.microsoft.com/office/powerpoint/2010/main" val="4288603708"/>
              </p:ext>
            </p:extLst>
          </p:nvPr>
        </p:nvGraphicFramePr>
        <p:xfrm>
          <a:off x="6525307" y="46830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5" name="Table 5">
            <a:extLst>
              <a:ext uri="{FF2B5EF4-FFF2-40B4-BE49-F238E27FC236}">
                <a16:creationId xmlns:a16="http://schemas.microsoft.com/office/drawing/2014/main" id="{525DE21A-64CF-7FAE-6FB6-84050C9CB274}"/>
              </a:ext>
            </a:extLst>
          </p:cNvPr>
          <p:cNvGraphicFramePr>
            <a:graphicFrameLocks noGrp="1"/>
          </p:cNvGraphicFramePr>
          <p:nvPr>
            <p:extLst>
              <p:ext uri="{D42A27DB-BD31-4B8C-83A1-F6EECF244321}">
                <p14:modId xmlns:p14="http://schemas.microsoft.com/office/powerpoint/2010/main" val="2232864587"/>
              </p:ext>
            </p:extLst>
          </p:nvPr>
        </p:nvGraphicFramePr>
        <p:xfrm>
          <a:off x="6677707" y="48354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6" name="Table 5">
            <a:extLst>
              <a:ext uri="{FF2B5EF4-FFF2-40B4-BE49-F238E27FC236}">
                <a16:creationId xmlns:a16="http://schemas.microsoft.com/office/drawing/2014/main" id="{6B9E8854-9B61-62EA-E529-F33ABB0530C2}"/>
              </a:ext>
            </a:extLst>
          </p:cNvPr>
          <p:cNvGraphicFramePr>
            <a:graphicFrameLocks noGrp="1"/>
          </p:cNvGraphicFramePr>
          <p:nvPr>
            <p:extLst>
              <p:ext uri="{D42A27DB-BD31-4B8C-83A1-F6EECF244321}">
                <p14:modId xmlns:p14="http://schemas.microsoft.com/office/powerpoint/2010/main" val="3844157227"/>
              </p:ext>
            </p:extLst>
          </p:nvPr>
        </p:nvGraphicFramePr>
        <p:xfrm>
          <a:off x="1621322" y="4648365"/>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sp>
        <p:nvSpPr>
          <p:cNvPr id="47" name="TextBox 46">
            <a:extLst>
              <a:ext uri="{FF2B5EF4-FFF2-40B4-BE49-F238E27FC236}">
                <a16:creationId xmlns:a16="http://schemas.microsoft.com/office/drawing/2014/main" id="{7DEAE2E8-B966-064C-3BBA-2EE428827B2D}"/>
              </a:ext>
            </a:extLst>
          </p:cNvPr>
          <p:cNvSpPr txBox="1"/>
          <p:nvPr/>
        </p:nvSpPr>
        <p:spPr>
          <a:xfrm>
            <a:off x="2571269" y="4916434"/>
            <a:ext cx="1140056" cy="369332"/>
          </a:xfrm>
          <a:prstGeom prst="rect">
            <a:avLst/>
          </a:prstGeom>
          <a:noFill/>
        </p:spPr>
        <p:txBody>
          <a:bodyPr wrap="none" rtlCol="0">
            <a:spAutoFit/>
          </a:bodyPr>
          <a:lstStyle/>
          <a:p>
            <a:r>
              <a:rPr lang="en-GB" dirty="0"/>
              <a:t>× n filters</a:t>
            </a:r>
          </a:p>
        </p:txBody>
      </p:sp>
      <p:sp>
        <p:nvSpPr>
          <p:cNvPr id="48" name="TextBox 47">
            <a:extLst>
              <a:ext uri="{FF2B5EF4-FFF2-40B4-BE49-F238E27FC236}">
                <a16:creationId xmlns:a16="http://schemas.microsoft.com/office/drawing/2014/main" id="{EC77F6AC-496D-5DEA-A170-6B2FF3CE239F}"/>
              </a:ext>
            </a:extLst>
          </p:cNvPr>
          <p:cNvSpPr txBox="1"/>
          <p:nvPr/>
        </p:nvSpPr>
        <p:spPr>
          <a:xfrm>
            <a:off x="7647119" y="4929068"/>
            <a:ext cx="1140056" cy="369332"/>
          </a:xfrm>
          <a:prstGeom prst="rect">
            <a:avLst/>
          </a:prstGeom>
          <a:noFill/>
        </p:spPr>
        <p:txBody>
          <a:bodyPr wrap="none" rtlCol="0">
            <a:spAutoFit/>
          </a:bodyPr>
          <a:lstStyle/>
          <a:p>
            <a:r>
              <a:rPr lang="en-GB" dirty="0"/>
              <a:t>× n filters</a:t>
            </a: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Building the model</a:t>
            </a:r>
          </a:p>
        </p:txBody>
      </p:sp>
      <p:sp>
        <p:nvSpPr>
          <p:cNvPr id="49" name="TextBox 48">
            <a:extLst>
              <a:ext uri="{FF2B5EF4-FFF2-40B4-BE49-F238E27FC236}">
                <a16:creationId xmlns:a16="http://schemas.microsoft.com/office/drawing/2014/main" id="{86DE6A02-62B4-2F74-06B3-88FF3014B71F}"/>
              </a:ext>
            </a:extLst>
          </p:cNvPr>
          <p:cNvSpPr txBox="1"/>
          <p:nvPr/>
        </p:nvSpPr>
        <p:spPr>
          <a:xfrm>
            <a:off x="6813830" y="1385272"/>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737745" y="1405547"/>
            <a:ext cx="2770234" cy="369332"/>
          </a:xfrm>
          <a:prstGeom prst="rect">
            <a:avLst/>
          </a:prstGeom>
          <a:noFill/>
        </p:spPr>
        <p:txBody>
          <a:bodyPr wrap="square" rtlCol="0">
            <a:spAutoFit/>
          </a:bodyPr>
          <a:lstStyle/>
          <a:p>
            <a:pPr algn="r"/>
            <a:r>
              <a:rPr lang="en-GB" dirty="0"/>
              <a:t>higher resolution</a:t>
            </a:r>
          </a:p>
        </p:txBody>
      </p:sp>
      <p:sp>
        <p:nvSpPr>
          <p:cNvPr id="53" name="Arrow: Left-Right 52">
            <a:extLst>
              <a:ext uri="{FF2B5EF4-FFF2-40B4-BE49-F238E27FC236}">
                <a16:creationId xmlns:a16="http://schemas.microsoft.com/office/drawing/2014/main" id="{52299418-D733-A84D-3F14-33766AEBA6D3}"/>
              </a:ext>
            </a:extLst>
          </p:cNvPr>
          <p:cNvSpPr/>
          <p:nvPr/>
        </p:nvSpPr>
        <p:spPr>
          <a:xfrm>
            <a:off x="2313500" y="1865437"/>
            <a:ext cx="5685842" cy="24538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FDB59BA-F17A-A7CC-78ED-2D1B39635B82}"/>
              </a:ext>
            </a:extLst>
          </p:cNvPr>
          <p:cNvGrpSpPr/>
          <p:nvPr/>
        </p:nvGrpSpPr>
        <p:grpSpPr>
          <a:xfrm>
            <a:off x="1816222" y="2705278"/>
            <a:ext cx="1257150"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88" y="2920135"/>
            <a:ext cx="85494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152621" y="3265763"/>
            <a:ext cx="45444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019888" y="2867551"/>
            <a:ext cx="801421"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3980915" y="2932083"/>
            <a:ext cx="832692"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3360493" y="3280163"/>
            <a:ext cx="45444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2940492" y="2833418"/>
            <a:ext cx="1134975"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4460012" y="2831863"/>
            <a:ext cx="1084848"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4901209" y="3316325"/>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5425244" y="2746921"/>
            <a:ext cx="1370870" cy="1402379"/>
            <a:chOff x="7200676" y="2985738"/>
            <a:chExt cx="1552800" cy="1552801"/>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8"/>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7"/>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6813830" y="328179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6330908" y="2797800"/>
            <a:ext cx="87987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7248222" y="2851519"/>
            <a:ext cx="1154752" cy="1181279"/>
            <a:chOff x="9913163" y="3081149"/>
            <a:chExt cx="1308000" cy="1307991"/>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9"/>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8"/>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8"/>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51"/>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cxnSp>
        <p:nvCxnSpPr>
          <p:cNvPr id="50" name="Straight Connector 49">
            <a:extLst>
              <a:ext uri="{FF2B5EF4-FFF2-40B4-BE49-F238E27FC236}">
                <a16:creationId xmlns:a16="http://schemas.microsoft.com/office/drawing/2014/main" id="{C1C98F6E-6D51-A0E9-141A-D5B31C51B24F}"/>
              </a:ext>
            </a:extLst>
          </p:cNvPr>
          <p:cNvCxnSpPr/>
          <p:nvPr/>
        </p:nvCxnSpPr>
        <p:spPr>
          <a:xfrm>
            <a:off x="6263485" y="4390747"/>
            <a:ext cx="403633"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4531C-AD99-1727-82BD-7D9158822F68}"/>
              </a:ext>
            </a:extLst>
          </p:cNvPr>
          <p:cNvCxnSpPr/>
          <p:nvPr/>
        </p:nvCxnSpPr>
        <p:spPr>
          <a:xfrm>
            <a:off x="6248940" y="5305199"/>
            <a:ext cx="403633"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FC09E-995F-35B1-FA31-BE4B5A97D39B}"/>
              </a:ext>
            </a:extLst>
          </p:cNvPr>
          <p:cNvCxnSpPr/>
          <p:nvPr/>
        </p:nvCxnSpPr>
        <p:spPr>
          <a:xfrm>
            <a:off x="7077865" y="4382769"/>
            <a:ext cx="403633"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6896D11-7780-DE39-61C1-304038270BC5}"/>
              </a:ext>
            </a:extLst>
          </p:cNvPr>
          <p:cNvCxnSpPr>
            <a:cxnSpLocks/>
          </p:cNvCxnSpPr>
          <p:nvPr/>
        </p:nvCxnSpPr>
        <p:spPr>
          <a:xfrm flipH="1" flipV="1">
            <a:off x="2863325" y="5646535"/>
            <a:ext cx="730312" cy="790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A1BF830-EEE8-CB44-B31D-B64478E50B5A}"/>
              </a:ext>
            </a:extLst>
          </p:cNvPr>
          <p:cNvCxnSpPr>
            <a:cxnSpLocks/>
          </p:cNvCxnSpPr>
          <p:nvPr/>
        </p:nvCxnSpPr>
        <p:spPr>
          <a:xfrm flipV="1">
            <a:off x="5247755" y="5597487"/>
            <a:ext cx="898263" cy="839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C225497-66A8-1BD5-E880-B1A8CD7B109C}"/>
              </a:ext>
            </a:extLst>
          </p:cNvPr>
          <p:cNvSpPr txBox="1"/>
          <p:nvPr/>
        </p:nvSpPr>
        <p:spPr>
          <a:xfrm>
            <a:off x="3416614" y="6421813"/>
            <a:ext cx="2050895" cy="369332"/>
          </a:xfrm>
          <a:prstGeom prst="rect">
            <a:avLst/>
          </a:prstGeom>
          <a:noFill/>
        </p:spPr>
        <p:txBody>
          <a:bodyPr wrap="none" rtlCol="0">
            <a:spAutoFit/>
          </a:bodyPr>
          <a:lstStyle/>
          <a:p>
            <a:r>
              <a:rPr lang="en-GB" dirty="0"/>
              <a:t>trainable </a:t>
            </a:r>
            <a:r>
              <a:rPr lang="en-GB" dirty="0">
                <a:solidFill>
                  <a:schemeClr val="accent1"/>
                </a:solidFill>
                <a:latin typeface="Roboto Medium" panose="02000000000000000000" pitchFamily="2" charset="0"/>
                <a:ea typeface="Roboto Medium" panose="02000000000000000000" pitchFamily="2" charset="0"/>
              </a:rPr>
              <a:t>parameters</a:t>
            </a:r>
          </a:p>
        </p:txBody>
      </p:sp>
      <p:sp>
        <p:nvSpPr>
          <p:cNvPr id="69" name="TextBox 68">
            <a:extLst>
              <a:ext uri="{FF2B5EF4-FFF2-40B4-BE49-F238E27FC236}">
                <a16:creationId xmlns:a16="http://schemas.microsoft.com/office/drawing/2014/main" id="{D2D618A8-D128-3476-BDB4-8D7925B122B6}"/>
              </a:ext>
            </a:extLst>
          </p:cNvPr>
          <p:cNvSpPr txBox="1"/>
          <p:nvPr/>
        </p:nvSpPr>
        <p:spPr>
          <a:xfrm>
            <a:off x="227084" y="4643900"/>
            <a:ext cx="870768"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filter</a:t>
            </a:r>
            <a:r>
              <a:rPr lang="en-GB" dirty="0"/>
              <a:t> or </a:t>
            </a:r>
            <a:r>
              <a:rPr lang="en-GB" dirty="0">
                <a:solidFill>
                  <a:schemeClr val="accent1"/>
                </a:solidFill>
                <a:latin typeface="Roboto Medium" panose="02000000000000000000" pitchFamily="2" charset="0"/>
                <a:ea typeface="Roboto Medium" panose="02000000000000000000" pitchFamily="2" charset="0"/>
              </a:rPr>
              <a:t>kernel</a:t>
            </a:r>
          </a:p>
        </p:txBody>
      </p:sp>
      <p:cxnSp>
        <p:nvCxnSpPr>
          <p:cNvPr id="70" name="Straight Arrow Connector 69">
            <a:extLst>
              <a:ext uri="{FF2B5EF4-FFF2-40B4-BE49-F238E27FC236}">
                <a16:creationId xmlns:a16="http://schemas.microsoft.com/office/drawing/2014/main" id="{EE73DA72-8E39-8CCD-1064-088121049BD3}"/>
              </a:ext>
            </a:extLst>
          </p:cNvPr>
          <p:cNvCxnSpPr>
            <a:cxnSpLocks/>
            <a:stCxn id="69" idx="3"/>
            <a:endCxn id="46" idx="1"/>
          </p:cNvCxnSpPr>
          <p:nvPr/>
        </p:nvCxnSpPr>
        <p:spPr>
          <a:xfrm>
            <a:off x="1097852" y="5105565"/>
            <a:ext cx="5234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E02A878-0E4E-675B-1A85-2FAAA0B456B0}"/>
              </a:ext>
            </a:extLst>
          </p:cNvPr>
          <p:cNvSpPr txBox="1"/>
          <p:nvPr/>
        </p:nvSpPr>
        <p:spPr>
          <a:xfrm>
            <a:off x="1061255" y="2252924"/>
            <a:ext cx="2632539"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5288369" y="2227114"/>
            <a:ext cx="1531520" cy="369332"/>
          </a:xfrm>
          <a:prstGeom prst="rect">
            <a:avLst/>
          </a:prstGeom>
          <a:noFill/>
        </p:spPr>
        <p:txBody>
          <a:bodyPr wrap="none" rtlCol="0">
            <a:spAutoFit/>
          </a:bodyPr>
          <a:lstStyle/>
          <a:p>
            <a:r>
              <a:rPr lang="en-GB" dirty="0"/>
              <a:t>8 feature maps</a:t>
            </a:r>
          </a:p>
        </p:txBody>
      </p:sp>
      <p:sp>
        <p:nvSpPr>
          <p:cNvPr id="80" name="Right Brace 79">
            <a:extLst>
              <a:ext uri="{FF2B5EF4-FFF2-40B4-BE49-F238E27FC236}">
                <a16:creationId xmlns:a16="http://schemas.microsoft.com/office/drawing/2014/main" id="{34295321-08BC-C66E-ED39-85AA6F86763F}"/>
              </a:ext>
            </a:extLst>
          </p:cNvPr>
          <p:cNvSpPr/>
          <p:nvPr/>
        </p:nvSpPr>
        <p:spPr>
          <a:xfrm rot="5400000">
            <a:off x="1983475" y="5562951"/>
            <a:ext cx="203671" cy="8104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327D2171-8907-62A2-C0BD-EDC67AC39959}"/>
              </a:ext>
            </a:extLst>
          </p:cNvPr>
          <p:cNvSpPr txBox="1"/>
          <p:nvPr/>
        </p:nvSpPr>
        <p:spPr>
          <a:xfrm>
            <a:off x="1583663" y="6070009"/>
            <a:ext cx="1003295" cy="646331"/>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kernel size</a:t>
            </a:r>
          </a:p>
        </p:txBody>
      </p:sp>
      <p:grpSp>
        <p:nvGrpSpPr>
          <p:cNvPr id="40" name="Group 39">
            <a:extLst>
              <a:ext uri="{FF2B5EF4-FFF2-40B4-BE49-F238E27FC236}">
                <a16:creationId xmlns:a16="http://schemas.microsoft.com/office/drawing/2014/main" id="{7E16E42D-B52B-FDE6-99DA-2FE44268DA82}"/>
              </a:ext>
            </a:extLst>
          </p:cNvPr>
          <p:cNvGrpSpPr/>
          <p:nvPr/>
        </p:nvGrpSpPr>
        <p:grpSpPr>
          <a:xfrm>
            <a:off x="9995526" y="2480459"/>
            <a:ext cx="2265420" cy="931130"/>
            <a:chOff x="9995526" y="2480459"/>
            <a:chExt cx="2265420" cy="931130"/>
          </a:xfrm>
        </p:grpSpPr>
        <p:sp>
          <p:nvSpPr>
            <p:cNvPr id="65" name="Arrow: Right 64">
              <a:extLst>
                <a:ext uri="{FF2B5EF4-FFF2-40B4-BE49-F238E27FC236}">
                  <a16:creationId xmlns:a16="http://schemas.microsoft.com/office/drawing/2014/main" id="{D0513ED4-FCDD-44DA-FD2E-DE4D3BF26842}"/>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75E1C6B9-C673-DD41-DA7E-952660AC75EA}"/>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67" name="TextBox 66">
              <a:extLst>
                <a:ext uri="{FF2B5EF4-FFF2-40B4-BE49-F238E27FC236}">
                  <a16:creationId xmlns:a16="http://schemas.microsoft.com/office/drawing/2014/main" id="{800A8EDE-7BB6-EF2B-947A-AC3876AB6846}"/>
                </a:ext>
              </a:extLst>
            </p:cNvPr>
            <p:cNvSpPr txBox="1"/>
            <p:nvPr/>
          </p:nvSpPr>
          <p:spPr>
            <a:xfrm>
              <a:off x="10950205" y="3042257"/>
              <a:ext cx="1310741" cy="369332"/>
            </a:xfrm>
            <a:prstGeom prst="rect">
              <a:avLst/>
            </a:prstGeom>
            <a:noFill/>
          </p:spPr>
          <p:txBody>
            <a:bodyPr wrap="square" rtlCol="0">
              <a:spAutoFit/>
            </a:bodyPr>
            <a:lstStyle/>
            <a:p>
              <a:pPr algn="ctr"/>
              <a:r>
                <a:rPr lang="en-US" dirty="0"/>
                <a:t>probability</a:t>
              </a:r>
            </a:p>
          </p:txBody>
        </p:sp>
      </p:grpSp>
      <p:grpSp>
        <p:nvGrpSpPr>
          <p:cNvPr id="41" name="Group 40">
            <a:extLst>
              <a:ext uri="{FF2B5EF4-FFF2-40B4-BE49-F238E27FC236}">
                <a16:creationId xmlns:a16="http://schemas.microsoft.com/office/drawing/2014/main" id="{CDB7642D-448F-A2CE-228A-0FD24D2EC299}"/>
              </a:ext>
            </a:extLst>
          </p:cNvPr>
          <p:cNvGrpSpPr/>
          <p:nvPr/>
        </p:nvGrpSpPr>
        <p:grpSpPr>
          <a:xfrm>
            <a:off x="7963035" y="2119094"/>
            <a:ext cx="2308827" cy="2215828"/>
            <a:chOff x="7963035" y="2119094"/>
            <a:chExt cx="2308827" cy="2215828"/>
          </a:xfrm>
        </p:grpSpPr>
        <p:grpSp>
          <p:nvGrpSpPr>
            <p:cNvPr id="68" name="Group 67">
              <a:extLst>
                <a:ext uri="{FF2B5EF4-FFF2-40B4-BE49-F238E27FC236}">
                  <a16:creationId xmlns:a16="http://schemas.microsoft.com/office/drawing/2014/main" id="{F1418DF3-5422-62F4-5DBB-EA2E275E18D5}"/>
                </a:ext>
              </a:extLst>
            </p:cNvPr>
            <p:cNvGrpSpPr/>
            <p:nvPr/>
          </p:nvGrpSpPr>
          <p:grpSpPr>
            <a:xfrm>
              <a:off x="8800068" y="2501243"/>
              <a:ext cx="1357803" cy="1833679"/>
              <a:chOff x="2542805" y="3465649"/>
              <a:chExt cx="2236233" cy="2666148"/>
            </a:xfrm>
          </p:grpSpPr>
          <p:sp>
            <p:nvSpPr>
              <p:cNvPr id="71" name="Rectangle 70">
                <a:extLst>
                  <a:ext uri="{FF2B5EF4-FFF2-40B4-BE49-F238E27FC236}">
                    <a16:creationId xmlns:a16="http://schemas.microsoft.com/office/drawing/2014/main" id="{B153C9FC-FCC4-A5C8-6A3B-55653D3C1F14}"/>
                  </a:ext>
                </a:extLst>
              </p:cNvPr>
              <p:cNvSpPr/>
              <p:nvPr/>
            </p:nvSpPr>
            <p:spPr>
              <a:xfrm>
                <a:off x="2542805" y="3470635"/>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9F2DE0C-F05D-DE00-00E6-4AC3918267E7}"/>
                  </a:ext>
                </a:extLst>
              </p:cNvPr>
              <p:cNvSpPr/>
              <p:nvPr/>
            </p:nvSpPr>
            <p:spPr>
              <a:xfrm>
                <a:off x="4361028"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9CDE3A70-F72C-067A-31A0-6E98EB57C131}"/>
                  </a:ext>
                </a:extLst>
              </p:cNvPr>
              <p:cNvSpPr/>
              <p:nvPr/>
            </p:nvSpPr>
            <p:spPr>
              <a:xfrm>
                <a:off x="3440252"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3959809F-FF6F-6BB7-BA44-B236E0D2E6C9}"/>
                  </a:ext>
                </a:extLst>
              </p:cNvPr>
              <p:cNvSpPr/>
              <p:nvPr/>
            </p:nvSpPr>
            <p:spPr>
              <a:xfrm>
                <a:off x="3536505" y="359577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C59E4B6D-7747-BD23-D578-897CB26ED107}"/>
                  </a:ext>
                </a:extLst>
              </p:cNvPr>
              <p:cNvSpPr/>
              <p:nvPr/>
            </p:nvSpPr>
            <p:spPr>
              <a:xfrm>
                <a:off x="3537761" y="396092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A7B544E7-D9A4-3D27-8F92-38CD888FCCF6}"/>
                  </a:ext>
                </a:extLst>
              </p:cNvPr>
              <p:cNvSpPr/>
              <p:nvPr/>
            </p:nvSpPr>
            <p:spPr>
              <a:xfrm>
                <a:off x="3536505" y="432607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7CB2A9F-C57E-3DB6-F135-F1B7EFA3E856}"/>
                  </a:ext>
                </a:extLst>
              </p:cNvPr>
              <p:cNvSpPr/>
              <p:nvPr/>
            </p:nvSpPr>
            <p:spPr>
              <a:xfrm>
                <a:off x="3536505"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748458A6-7A66-30D2-2F36-19116C09C56B}"/>
                  </a:ext>
                </a:extLst>
              </p:cNvPr>
              <p:cNvSpPr/>
              <p:nvPr/>
            </p:nvSpPr>
            <p:spPr>
              <a:xfrm>
                <a:off x="3527182" y="5056376"/>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80CC800-812C-1F09-4777-9ED0B80D538F}"/>
                  </a:ext>
                </a:extLst>
              </p:cNvPr>
              <p:cNvSpPr/>
              <p:nvPr/>
            </p:nvSpPr>
            <p:spPr>
              <a:xfrm>
                <a:off x="3536505"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E84FAE76-2611-639D-8EE5-A8C9D9D840C2}"/>
                  </a:ext>
                </a:extLst>
              </p:cNvPr>
              <p:cNvSpPr/>
              <p:nvPr/>
            </p:nvSpPr>
            <p:spPr>
              <a:xfrm>
                <a:off x="3527182" y="578667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63FAE1E3-711E-DAE2-972A-C8B4C77420C6}"/>
                  </a:ext>
                </a:extLst>
              </p:cNvPr>
              <p:cNvSpPr/>
              <p:nvPr/>
            </p:nvSpPr>
            <p:spPr>
              <a:xfrm>
                <a:off x="4445475" y="422156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779E856B-E88D-BEF8-02C6-6900E1104098}"/>
                  </a:ext>
                </a:extLst>
              </p:cNvPr>
              <p:cNvSpPr/>
              <p:nvPr/>
            </p:nvSpPr>
            <p:spPr>
              <a:xfrm>
                <a:off x="4454798"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9DF9A110-6A1B-5381-DB2B-A7062D827179}"/>
                  </a:ext>
                </a:extLst>
              </p:cNvPr>
              <p:cNvSpPr/>
              <p:nvPr/>
            </p:nvSpPr>
            <p:spPr>
              <a:xfrm>
                <a:off x="4445475" y="5160880"/>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B9DB435-5098-102F-0AA3-8267B119B661}"/>
                  </a:ext>
                </a:extLst>
              </p:cNvPr>
              <p:cNvSpPr/>
              <p:nvPr/>
            </p:nvSpPr>
            <p:spPr>
              <a:xfrm>
                <a:off x="2636575" y="396092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33854470-F1A6-1BDA-A6F2-116CE27E7FC3}"/>
                  </a:ext>
                </a:extLst>
              </p:cNvPr>
              <p:cNvSpPr/>
              <p:nvPr/>
            </p:nvSpPr>
            <p:spPr>
              <a:xfrm>
                <a:off x="2636575" y="432607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C966FEF9-C2C4-DFCE-1ADF-43CE2947AEA6}"/>
                  </a:ext>
                </a:extLst>
              </p:cNvPr>
              <p:cNvSpPr/>
              <p:nvPr/>
            </p:nvSpPr>
            <p:spPr>
              <a:xfrm>
                <a:off x="2627252" y="469122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6C927E65-CA18-D12F-A424-7D66AF64F76B}"/>
                  </a:ext>
                </a:extLst>
              </p:cNvPr>
              <p:cNvSpPr/>
              <p:nvPr/>
            </p:nvSpPr>
            <p:spPr>
              <a:xfrm>
                <a:off x="2636575" y="505637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DB80028A-E1AE-7317-E19C-A126852B2664}"/>
                  </a:ext>
                </a:extLst>
              </p:cNvPr>
              <p:cNvSpPr/>
              <p:nvPr/>
            </p:nvSpPr>
            <p:spPr>
              <a:xfrm>
                <a:off x="2627252"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3" name="Straight Arrow Connector 92">
                <a:extLst>
                  <a:ext uri="{FF2B5EF4-FFF2-40B4-BE49-F238E27FC236}">
                    <a16:creationId xmlns:a16="http://schemas.microsoft.com/office/drawing/2014/main" id="{8334917D-058B-8C38-DF34-18E3908F7990}"/>
                  </a:ext>
                </a:extLst>
              </p:cNvPr>
              <p:cNvCxnSpPr>
                <a:cxnSpLocks/>
                <a:stCxn id="88" idx="6"/>
                <a:endCxn id="74" idx="2"/>
              </p:cNvCxnSpPr>
              <p:nvPr/>
            </p:nvCxnSpPr>
            <p:spPr>
              <a:xfrm flipV="1">
                <a:off x="2867045" y="3710972"/>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E5DE07D-C124-4647-C0E4-220877275336}"/>
                  </a:ext>
                </a:extLst>
              </p:cNvPr>
              <p:cNvCxnSpPr>
                <a:cxnSpLocks/>
                <a:stCxn id="88" idx="6"/>
                <a:endCxn id="75" idx="2"/>
              </p:cNvCxnSpPr>
              <p:nvPr/>
            </p:nvCxnSpPr>
            <p:spPr>
              <a:xfrm>
                <a:off x="2867045" y="4076122"/>
                <a:ext cx="670716"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A193FEC-ED0D-0E16-1232-5351173027C9}"/>
                  </a:ext>
                </a:extLst>
              </p:cNvPr>
              <p:cNvCxnSpPr>
                <a:cxnSpLocks/>
                <a:stCxn id="88" idx="6"/>
                <a:endCxn id="76" idx="2"/>
              </p:cNvCxnSpPr>
              <p:nvPr/>
            </p:nvCxnSpPr>
            <p:spPr>
              <a:xfrm>
                <a:off x="2867045" y="4076122"/>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FB68878-81C1-A574-9219-D8481E687B94}"/>
                  </a:ext>
                </a:extLst>
              </p:cNvPr>
              <p:cNvCxnSpPr>
                <a:cxnSpLocks/>
                <a:stCxn id="88" idx="6"/>
                <a:endCxn id="77" idx="2"/>
              </p:cNvCxnSpPr>
              <p:nvPr/>
            </p:nvCxnSpPr>
            <p:spPr>
              <a:xfrm>
                <a:off x="2867045" y="4076122"/>
                <a:ext cx="669460"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958B93F-FBB0-909F-A556-753D0F9EF111}"/>
                  </a:ext>
                </a:extLst>
              </p:cNvPr>
              <p:cNvCxnSpPr>
                <a:cxnSpLocks/>
                <a:stCxn id="88" idx="6"/>
                <a:endCxn id="82" idx="2"/>
              </p:cNvCxnSpPr>
              <p:nvPr/>
            </p:nvCxnSpPr>
            <p:spPr>
              <a:xfrm>
                <a:off x="2867045" y="4076122"/>
                <a:ext cx="660137"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4D4FE7-0653-2428-E20F-B5C54159241B}"/>
                  </a:ext>
                </a:extLst>
              </p:cNvPr>
              <p:cNvCxnSpPr>
                <a:cxnSpLocks/>
                <a:stCxn id="88" idx="6"/>
                <a:endCxn id="83" idx="2"/>
              </p:cNvCxnSpPr>
              <p:nvPr/>
            </p:nvCxnSpPr>
            <p:spPr>
              <a:xfrm>
                <a:off x="2867045" y="4076122"/>
                <a:ext cx="669460" cy="14606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C7E9FA7-20F0-AC24-1E6B-51FB9009FAB9}"/>
                  </a:ext>
                </a:extLst>
              </p:cNvPr>
              <p:cNvCxnSpPr>
                <a:cxnSpLocks/>
                <a:stCxn id="88" idx="6"/>
                <a:endCxn id="84" idx="2"/>
              </p:cNvCxnSpPr>
              <p:nvPr/>
            </p:nvCxnSpPr>
            <p:spPr>
              <a:xfrm>
                <a:off x="2867045" y="4076122"/>
                <a:ext cx="660137" cy="18257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0340EEF-2481-03F5-3FD9-5390610A0E8F}"/>
                  </a:ext>
                </a:extLst>
              </p:cNvPr>
              <p:cNvCxnSpPr>
                <a:cxnSpLocks/>
                <a:stCxn id="89" idx="6"/>
                <a:endCxn id="74" idx="2"/>
              </p:cNvCxnSpPr>
              <p:nvPr/>
            </p:nvCxnSpPr>
            <p:spPr>
              <a:xfrm flipV="1">
                <a:off x="2867045" y="3710972"/>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125B1E1-9466-432A-6E12-EE24A8FEB6C0}"/>
                  </a:ext>
                </a:extLst>
              </p:cNvPr>
              <p:cNvCxnSpPr>
                <a:cxnSpLocks/>
                <a:stCxn id="90" idx="6"/>
                <a:endCxn id="74" idx="2"/>
              </p:cNvCxnSpPr>
              <p:nvPr/>
            </p:nvCxnSpPr>
            <p:spPr>
              <a:xfrm flipV="1">
                <a:off x="2857722" y="3710972"/>
                <a:ext cx="678783"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B5E3803-EAA9-10AD-81C3-B0165E8A34D0}"/>
                  </a:ext>
                </a:extLst>
              </p:cNvPr>
              <p:cNvCxnSpPr>
                <a:cxnSpLocks/>
                <a:stCxn id="91" idx="6"/>
                <a:endCxn id="74" idx="2"/>
              </p:cNvCxnSpPr>
              <p:nvPr/>
            </p:nvCxnSpPr>
            <p:spPr>
              <a:xfrm flipV="1">
                <a:off x="2867045" y="3710972"/>
                <a:ext cx="669460" cy="14606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B9588AE-B297-22F7-7ED6-F796A04C8195}"/>
                  </a:ext>
                </a:extLst>
              </p:cNvPr>
              <p:cNvCxnSpPr>
                <a:cxnSpLocks/>
                <a:stCxn id="92" idx="6"/>
                <a:endCxn id="74" idx="2"/>
              </p:cNvCxnSpPr>
              <p:nvPr/>
            </p:nvCxnSpPr>
            <p:spPr>
              <a:xfrm flipV="1">
                <a:off x="2857722" y="3710972"/>
                <a:ext cx="678783" cy="1825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B468E9E-7703-E030-1798-5F2612279DE9}"/>
                  </a:ext>
                </a:extLst>
              </p:cNvPr>
              <p:cNvCxnSpPr>
                <a:cxnSpLocks/>
                <a:stCxn id="89" idx="6"/>
                <a:endCxn id="75" idx="2"/>
              </p:cNvCxnSpPr>
              <p:nvPr/>
            </p:nvCxnSpPr>
            <p:spPr>
              <a:xfrm flipV="1">
                <a:off x="2867045" y="4076123"/>
                <a:ext cx="670716"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469E1AA-58B1-FB81-3EB2-7DA5D164FD1C}"/>
                  </a:ext>
                </a:extLst>
              </p:cNvPr>
              <p:cNvCxnSpPr>
                <a:cxnSpLocks/>
                <a:stCxn id="90" idx="6"/>
                <a:endCxn id="75" idx="2"/>
              </p:cNvCxnSpPr>
              <p:nvPr/>
            </p:nvCxnSpPr>
            <p:spPr>
              <a:xfrm flipV="1">
                <a:off x="2857722" y="4076123"/>
                <a:ext cx="680039"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6905474-76DE-6276-458F-A2EA581EAFCF}"/>
                  </a:ext>
                </a:extLst>
              </p:cNvPr>
              <p:cNvCxnSpPr>
                <a:cxnSpLocks/>
                <a:stCxn id="92" idx="6"/>
                <a:endCxn id="75" idx="2"/>
              </p:cNvCxnSpPr>
              <p:nvPr/>
            </p:nvCxnSpPr>
            <p:spPr>
              <a:xfrm flipV="1">
                <a:off x="2857722" y="4076123"/>
                <a:ext cx="680039" cy="14606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B48EAB9-C295-68BF-C95C-F722EF815D96}"/>
                  </a:ext>
                </a:extLst>
              </p:cNvPr>
              <p:cNvCxnSpPr>
                <a:cxnSpLocks/>
                <a:stCxn id="91" idx="6"/>
                <a:endCxn id="76" idx="2"/>
              </p:cNvCxnSpPr>
              <p:nvPr/>
            </p:nvCxnSpPr>
            <p:spPr>
              <a:xfrm flipV="1">
                <a:off x="2867045" y="4441274"/>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E13612C-13DE-FA31-6AA1-A63AF805D185}"/>
                  </a:ext>
                </a:extLst>
              </p:cNvPr>
              <p:cNvCxnSpPr>
                <a:cxnSpLocks/>
                <a:stCxn id="91" idx="6"/>
                <a:endCxn id="77" idx="2"/>
              </p:cNvCxnSpPr>
              <p:nvPr/>
            </p:nvCxnSpPr>
            <p:spPr>
              <a:xfrm flipV="1">
                <a:off x="2867045" y="4806425"/>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72C69EC-23F3-A569-FDBD-EDF030EE11A1}"/>
                  </a:ext>
                </a:extLst>
              </p:cNvPr>
              <p:cNvCxnSpPr>
                <a:cxnSpLocks/>
                <a:stCxn id="91" idx="6"/>
                <a:endCxn id="82" idx="2"/>
              </p:cNvCxnSpPr>
              <p:nvPr/>
            </p:nvCxnSpPr>
            <p:spPr>
              <a:xfrm>
                <a:off x="2867045" y="5171575"/>
                <a:ext cx="660137"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C5D0599-A2A9-E5BD-DD1E-A1947DA92A78}"/>
                  </a:ext>
                </a:extLst>
              </p:cNvPr>
              <p:cNvCxnSpPr>
                <a:cxnSpLocks/>
                <a:stCxn id="91" idx="6"/>
                <a:endCxn id="83" idx="2"/>
              </p:cNvCxnSpPr>
              <p:nvPr/>
            </p:nvCxnSpPr>
            <p:spPr>
              <a:xfrm>
                <a:off x="2867045" y="5171575"/>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05EA3CB-E78D-D908-24B1-AE3137EE00B3}"/>
                  </a:ext>
                </a:extLst>
              </p:cNvPr>
              <p:cNvCxnSpPr>
                <a:cxnSpLocks/>
                <a:stCxn id="92" idx="6"/>
                <a:endCxn id="84" idx="2"/>
              </p:cNvCxnSpPr>
              <p:nvPr/>
            </p:nvCxnSpPr>
            <p:spPr>
              <a:xfrm>
                <a:off x="2857722" y="5536727"/>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FA28107-6796-A15F-66F8-F75DD9C97708}"/>
                  </a:ext>
                </a:extLst>
              </p:cNvPr>
              <p:cNvCxnSpPr>
                <a:cxnSpLocks/>
                <a:stCxn id="92" idx="6"/>
                <a:endCxn id="83" idx="2"/>
              </p:cNvCxnSpPr>
              <p:nvPr/>
            </p:nvCxnSpPr>
            <p:spPr>
              <a:xfrm>
                <a:off x="2857722" y="5536727"/>
                <a:ext cx="678783"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717487B-4DD8-CA21-56C7-3BF8C2C50D2B}"/>
                  </a:ext>
                </a:extLst>
              </p:cNvPr>
              <p:cNvCxnSpPr>
                <a:cxnSpLocks/>
                <a:stCxn id="92" idx="6"/>
                <a:endCxn id="82" idx="2"/>
              </p:cNvCxnSpPr>
              <p:nvPr/>
            </p:nvCxnSpPr>
            <p:spPr>
              <a:xfrm flipV="1">
                <a:off x="2857722" y="5171576"/>
                <a:ext cx="669460" cy="3651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1675A47-C0A0-95B9-943C-42FCF4A62106}"/>
                  </a:ext>
                </a:extLst>
              </p:cNvPr>
              <p:cNvCxnSpPr>
                <a:cxnSpLocks/>
                <a:stCxn id="89" idx="6"/>
                <a:endCxn id="76" idx="2"/>
              </p:cNvCxnSpPr>
              <p:nvPr/>
            </p:nvCxnSpPr>
            <p:spPr>
              <a:xfrm>
                <a:off x="2867045" y="4441273"/>
                <a:ext cx="669460"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4FFCF2C-5502-22BC-4871-C23006E29DC9}"/>
                  </a:ext>
                </a:extLst>
              </p:cNvPr>
              <p:cNvCxnSpPr>
                <a:cxnSpLocks/>
                <a:stCxn id="90" idx="6"/>
                <a:endCxn id="76" idx="2"/>
              </p:cNvCxnSpPr>
              <p:nvPr/>
            </p:nvCxnSpPr>
            <p:spPr>
              <a:xfrm flipV="1">
                <a:off x="2857722" y="4441274"/>
                <a:ext cx="678783"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0FEC996-918D-C52B-6570-8806064EABD6}"/>
                  </a:ext>
                </a:extLst>
              </p:cNvPr>
              <p:cNvCxnSpPr>
                <a:cxnSpLocks/>
                <a:stCxn id="90" idx="6"/>
                <a:endCxn id="77" idx="2"/>
              </p:cNvCxnSpPr>
              <p:nvPr/>
            </p:nvCxnSpPr>
            <p:spPr>
              <a:xfrm>
                <a:off x="2857722" y="4806424"/>
                <a:ext cx="678783"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1F12B6-0BAF-3499-ADD8-11CB77941E70}"/>
                  </a:ext>
                </a:extLst>
              </p:cNvPr>
              <p:cNvCxnSpPr>
                <a:cxnSpLocks/>
                <a:stCxn id="90" idx="6"/>
                <a:endCxn id="82" idx="2"/>
              </p:cNvCxnSpPr>
              <p:nvPr/>
            </p:nvCxnSpPr>
            <p:spPr>
              <a:xfrm>
                <a:off x="2857722" y="4806424"/>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6FFB8EF-A95E-BB08-2174-47CCD94BC18A}"/>
                  </a:ext>
                </a:extLst>
              </p:cNvPr>
              <p:cNvCxnSpPr>
                <a:cxnSpLocks/>
                <a:stCxn id="90" idx="6"/>
                <a:endCxn id="83" idx="2"/>
              </p:cNvCxnSpPr>
              <p:nvPr/>
            </p:nvCxnSpPr>
            <p:spPr>
              <a:xfrm>
                <a:off x="2857722" y="4806424"/>
                <a:ext cx="678783"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E649B46-5D00-C557-E9BA-9C24551874EF}"/>
                  </a:ext>
                </a:extLst>
              </p:cNvPr>
              <p:cNvCxnSpPr>
                <a:cxnSpLocks/>
                <a:stCxn id="90" idx="6"/>
                <a:endCxn id="84" idx="2"/>
              </p:cNvCxnSpPr>
              <p:nvPr/>
            </p:nvCxnSpPr>
            <p:spPr>
              <a:xfrm>
                <a:off x="2857722" y="4806424"/>
                <a:ext cx="669460" cy="10954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38FE0-045E-9B89-C632-A9058CD3C3A4}"/>
                  </a:ext>
                </a:extLst>
              </p:cNvPr>
              <p:cNvCxnSpPr>
                <a:cxnSpLocks/>
                <a:stCxn id="89" idx="6"/>
                <a:endCxn id="77" idx="2"/>
              </p:cNvCxnSpPr>
              <p:nvPr/>
            </p:nvCxnSpPr>
            <p:spPr>
              <a:xfrm>
                <a:off x="2867045" y="4441273"/>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77050C-E9E9-9590-6133-FA80B8CCA21C}"/>
                  </a:ext>
                </a:extLst>
              </p:cNvPr>
              <p:cNvCxnSpPr>
                <a:cxnSpLocks/>
                <a:stCxn id="92" idx="6"/>
                <a:endCxn id="77" idx="2"/>
              </p:cNvCxnSpPr>
              <p:nvPr/>
            </p:nvCxnSpPr>
            <p:spPr>
              <a:xfrm flipV="1">
                <a:off x="2857722" y="4806425"/>
                <a:ext cx="678783" cy="7303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A031B9C-666A-3A92-DB8C-BA309848E0BC}"/>
                  </a:ext>
                </a:extLst>
              </p:cNvPr>
              <p:cNvCxnSpPr>
                <a:cxnSpLocks/>
                <a:stCxn id="91" idx="6"/>
                <a:endCxn id="75" idx="2"/>
              </p:cNvCxnSpPr>
              <p:nvPr/>
            </p:nvCxnSpPr>
            <p:spPr>
              <a:xfrm flipV="1">
                <a:off x="2867045" y="4076123"/>
                <a:ext cx="670716"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36C8654-93FE-A3D8-CADA-FBDE58F33992}"/>
                  </a:ext>
                </a:extLst>
              </p:cNvPr>
              <p:cNvCxnSpPr>
                <a:cxnSpLocks/>
                <a:stCxn id="92" idx="6"/>
                <a:endCxn id="76" idx="2"/>
              </p:cNvCxnSpPr>
              <p:nvPr/>
            </p:nvCxnSpPr>
            <p:spPr>
              <a:xfrm flipV="1">
                <a:off x="2857722" y="4441274"/>
                <a:ext cx="678783" cy="109545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34C583D-5985-F2BD-E5C5-63EF2711D85E}"/>
                  </a:ext>
                </a:extLst>
              </p:cNvPr>
              <p:cNvCxnSpPr>
                <a:cxnSpLocks/>
                <a:stCxn id="89" idx="6"/>
                <a:endCxn id="83" idx="2"/>
              </p:cNvCxnSpPr>
              <p:nvPr/>
            </p:nvCxnSpPr>
            <p:spPr>
              <a:xfrm>
                <a:off x="2867045" y="4441273"/>
                <a:ext cx="669460"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A786C19-DA6A-3937-0E94-A7C5C81D2EF1}"/>
                  </a:ext>
                </a:extLst>
              </p:cNvPr>
              <p:cNvCxnSpPr>
                <a:cxnSpLocks/>
                <a:stCxn id="89" idx="6"/>
                <a:endCxn id="82" idx="2"/>
              </p:cNvCxnSpPr>
              <p:nvPr/>
            </p:nvCxnSpPr>
            <p:spPr>
              <a:xfrm>
                <a:off x="2867045" y="4441273"/>
                <a:ext cx="660137"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9A71CEA-C2A8-DF1C-24E3-61DB8C22770D}"/>
                  </a:ext>
                </a:extLst>
              </p:cNvPr>
              <p:cNvCxnSpPr>
                <a:cxnSpLocks/>
                <a:stCxn id="91" idx="6"/>
                <a:endCxn id="84" idx="2"/>
              </p:cNvCxnSpPr>
              <p:nvPr/>
            </p:nvCxnSpPr>
            <p:spPr>
              <a:xfrm>
                <a:off x="2867045" y="5171575"/>
                <a:ext cx="660137" cy="7303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2098692-D31F-13F6-ACA5-1485188038E8}"/>
                  </a:ext>
                </a:extLst>
              </p:cNvPr>
              <p:cNvCxnSpPr>
                <a:cxnSpLocks/>
                <a:stCxn id="74" idx="6"/>
                <a:endCxn id="85" idx="2"/>
              </p:cNvCxnSpPr>
              <p:nvPr/>
            </p:nvCxnSpPr>
            <p:spPr>
              <a:xfrm>
                <a:off x="3766975" y="3710972"/>
                <a:ext cx="678500" cy="62579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F70CF70-9140-646F-5C37-27B5B029E008}"/>
                  </a:ext>
                </a:extLst>
              </p:cNvPr>
              <p:cNvCxnSpPr>
                <a:cxnSpLocks/>
                <a:stCxn id="74" idx="6"/>
                <a:endCxn id="86" idx="2"/>
              </p:cNvCxnSpPr>
              <p:nvPr/>
            </p:nvCxnSpPr>
            <p:spPr>
              <a:xfrm>
                <a:off x="3766975" y="3710972"/>
                <a:ext cx="687823" cy="109545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79A1A963-0312-B3AC-D6B5-DF405B6AF038}"/>
                  </a:ext>
                </a:extLst>
              </p:cNvPr>
              <p:cNvCxnSpPr>
                <a:cxnSpLocks/>
                <a:stCxn id="74" idx="6"/>
                <a:endCxn id="87" idx="2"/>
              </p:cNvCxnSpPr>
              <p:nvPr/>
            </p:nvCxnSpPr>
            <p:spPr>
              <a:xfrm>
                <a:off x="3766975" y="3710972"/>
                <a:ext cx="678500" cy="15651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726AD22-6CBE-3151-3393-F7D6825FB1B6}"/>
                  </a:ext>
                </a:extLst>
              </p:cNvPr>
              <p:cNvCxnSpPr>
                <a:cxnSpLocks/>
                <a:stCxn id="75" idx="6"/>
                <a:endCxn id="85" idx="2"/>
              </p:cNvCxnSpPr>
              <p:nvPr/>
            </p:nvCxnSpPr>
            <p:spPr>
              <a:xfrm>
                <a:off x="3768231" y="4076123"/>
                <a:ext cx="677244" cy="2606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7854CD9E-6A53-AF99-904D-E0CFAC6D24F8}"/>
                  </a:ext>
                </a:extLst>
              </p:cNvPr>
              <p:cNvCxnSpPr>
                <a:cxnSpLocks/>
                <a:stCxn id="76" idx="6"/>
                <a:endCxn id="85" idx="2"/>
              </p:cNvCxnSpPr>
              <p:nvPr/>
            </p:nvCxnSpPr>
            <p:spPr>
              <a:xfrm flipV="1">
                <a:off x="3766975" y="4336769"/>
                <a:ext cx="678500" cy="10450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9E87FFF8-2C47-0134-12AF-BB5A9412F55F}"/>
                  </a:ext>
                </a:extLst>
              </p:cNvPr>
              <p:cNvCxnSpPr>
                <a:cxnSpLocks/>
                <a:stCxn id="77" idx="6"/>
                <a:endCxn id="85" idx="2"/>
              </p:cNvCxnSpPr>
              <p:nvPr/>
            </p:nvCxnSpPr>
            <p:spPr>
              <a:xfrm flipV="1">
                <a:off x="3766975" y="4336769"/>
                <a:ext cx="678500" cy="46965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9D967166-99FF-F63B-4FE4-8B7647EB71FD}"/>
                  </a:ext>
                </a:extLst>
              </p:cNvPr>
              <p:cNvCxnSpPr>
                <a:cxnSpLocks/>
                <a:stCxn id="82" idx="6"/>
                <a:endCxn id="85" idx="2"/>
              </p:cNvCxnSpPr>
              <p:nvPr/>
            </p:nvCxnSpPr>
            <p:spPr>
              <a:xfrm flipV="1">
                <a:off x="3757652" y="4336769"/>
                <a:ext cx="687823" cy="8348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A8F5325C-6ED4-C639-045D-1653EFF12230}"/>
                  </a:ext>
                </a:extLst>
              </p:cNvPr>
              <p:cNvCxnSpPr>
                <a:cxnSpLocks/>
                <a:stCxn id="83" idx="6"/>
                <a:endCxn id="85" idx="2"/>
              </p:cNvCxnSpPr>
              <p:nvPr/>
            </p:nvCxnSpPr>
            <p:spPr>
              <a:xfrm flipV="1">
                <a:off x="3766975" y="4336769"/>
                <a:ext cx="678500" cy="119995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3E481BDB-AC3C-D81C-2822-8F2F96F10670}"/>
                  </a:ext>
                </a:extLst>
              </p:cNvPr>
              <p:cNvCxnSpPr>
                <a:cxnSpLocks/>
                <a:stCxn id="84" idx="6"/>
                <a:endCxn id="85" idx="2"/>
              </p:cNvCxnSpPr>
              <p:nvPr/>
            </p:nvCxnSpPr>
            <p:spPr>
              <a:xfrm flipV="1">
                <a:off x="3757652" y="4336769"/>
                <a:ext cx="687823" cy="156511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7921FF0A-A7C3-985B-390F-7243022BC87B}"/>
                  </a:ext>
                </a:extLst>
              </p:cNvPr>
              <p:cNvCxnSpPr>
                <a:cxnSpLocks/>
                <a:stCxn id="87" idx="2"/>
                <a:endCxn id="75" idx="6"/>
              </p:cNvCxnSpPr>
              <p:nvPr/>
            </p:nvCxnSpPr>
            <p:spPr>
              <a:xfrm flipH="1" flipV="1">
                <a:off x="3768231" y="4076123"/>
                <a:ext cx="677244" cy="119995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FED9A960-9B80-90BF-BD3E-8AE3C5A42533}"/>
                  </a:ext>
                </a:extLst>
              </p:cNvPr>
              <p:cNvCxnSpPr>
                <a:cxnSpLocks/>
                <a:stCxn id="75" idx="6"/>
                <a:endCxn id="86" idx="2"/>
              </p:cNvCxnSpPr>
              <p:nvPr/>
            </p:nvCxnSpPr>
            <p:spPr>
              <a:xfrm>
                <a:off x="3768231" y="4076123"/>
                <a:ext cx="686567"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26D8455D-C79C-44B8-24FE-30FEF5EAE211}"/>
                  </a:ext>
                </a:extLst>
              </p:cNvPr>
              <p:cNvCxnSpPr>
                <a:cxnSpLocks/>
                <a:stCxn id="76" idx="6"/>
                <a:endCxn id="86" idx="2"/>
              </p:cNvCxnSpPr>
              <p:nvPr/>
            </p:nvCxnSpPr>
            <p:spPr>
              <a:xfrm>
                <a:off x="3766975" y="4441274"/>
                <a:ext cx="687823"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AC67FE12-B9C8-D0DF-B90F-DAC385871AB6}"/>
                  </a:ext>
                </a:extLst>
              </p:cNvPr>
              <p:cNvCxnSpPr>
                <a:cxnSpLocks/>
                <a:stCxn id="77" idx="6"/>
                <a:endCxn id="86" idx="2"/>
              </p:cNvCxnSpPr>
              <p:nvPr/>
            </p:nvCxnSpPr>
            <p:spPr>
              <a:xfrm>
                <a:off x="3766975" y="4806425"/>
                <a:ext cx="68782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F2289886-A551-711C-34F9-C8BD9B2552A7}"/>
                  </a:ext>
                </a:extLst>
              </p:cNvPr>
              <p:cNvCxnSpPr>
                <a:cxnSpLocks/>
                <a:stCxn id="82" idx="6"/>
                <a:endCxn id="86" idx="2"/>
              </p:cNvCxnSpPr>
              <p:nvPr/>
            </p:nvCxnSpPr>
            <p:spPr>
              <a:xfrm flipV="1">
                <a:off x="3757652" y="4806425"/>
                <a:ext cx="697146"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BBB8C34A-A1F9-3E95-8490-EF0C3345D7A2}"/>
                  </a:ext>
                </a:extLst>
              </p:cNvPr>
              <p:cNvCxnSpPr>
                <a:cxnSpLocks/>
                <a:stCxn id="83" idx="6"/>
                <a:endCxn id="86" idx="2"/>
              </p:cNvCxnSpPr>
              <p:nvPr/>
            </p:nvCxnSpPr>
            <p:spPr>
              <a:xfrm flipV="1">
                <a:off x="3766975" y="4806425"/>
                <a:ext cx="687823"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1BE7711-9CE1-260B-0758-8D33FD9EA3FB}"/>
                  </a:ext>
                </a:extLst>
              </p:cNvPr>
              <p:cNvCxnSpPr>
                <a:cxnSpLocks/>
                <a:stCxn id="84" idx="6"/>
                <a:endCxn id="86" idx="2"/>
              </p:cNvCxnSpPr>
              <p:nvPr/>
            </p:nvCxnSpPr>
            <p:spPr>
              <a:xfrm flipV="1">
                <a:off x="3757652" y="4806425"/>
                <a:ext cx="697146" cy="109545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6F16617B-2ED7-6C64-AEAC-203EEB418BAD}"/>
                  </a:ext>
                </a:extLst>
              </p:cNvPr>
              <p:cNvCxnSpPr>
                <a:cxnSpLocks/>
                <a:stCxn id="76" idx="6"/>
                <a:endCxn id="87" idx="2"/>
              </p:cNvCxnSpPr>
              <p:nvPr/>
            </p:nvCxnSpPr>
            <p:spPr>
              <a:xfrm>
                <a:off x="3766975" y="4441274"/>
                <a:ext cx="678500" cy="8348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E696A66E-A22E-082C-5C1E-8B6EDB73CDEC}"/>
                  </a:ext>
                </a:extLst>
              </p:cNvPr>
              <p:cNvCxnSpPr>
                <a:cxnSpLocks/>
                <a:stCxn id="77" idx="6"/>
                <a:endCxn id="87" idx="2"/>
              </p:cNvCxnSpPr>
              <p:nvPr/>
            </p:nvCxnSpPr>
            <p:spPr>
              <a:xfrm>
                <a:off x="3766975" y="4806425"/>
                <a:ext cx="678500" cy="4696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30A7E2B3-774D-DBB6-11AB-E85F8531002F}"/>
                  </a:ext>
                </a:extLst>
              </p:cNvPr>
              <p:cNvCxnSpPr>
                <a:cxnSpLocks/>
                <a:stCxn id="82" idx="6"/>
                <a:endCxn id="87" idx="2"/>
              </p:cNvCxnSpPr>
              <p:nvPr/>
            </p:nvCxnSpPr>
            <p:spPr>
              <a:xfrm>
                <a:off x="3757652" y="5171576"/>
                <a:ext cx="687823" cy="10450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01300327-3A12-759E-3358-CF5E5C79A65F}"/>
                  </a:ext>
                </a:extLst>
              </p:cNvPr>
              <p:cNvCxnSpPr>
                <a:cxnSpLocks/>
                <a:stCxn id="83" idx="6"/>
                <a:endCxn id="87" idx="2"/>
              </p:cNvCxnSpPr>
              <p:nvPr/>
            </p:nvCxnSpPr>
            <p:spPr>
              <a:xfrm flipV="1">
                <a:off x="3766975" y="5276080"/>
                <a:ext cx="678500" cy="2606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09DEFA59-3C83-C21C-1D06-C46330300DA0}"/>
                  </a:ext>
                </a:extLst>
              </p:cNvPr>
              <p:cNvCxnSpPr>
                <a:cxnSpLocks/>
                <a:stCxn id="84" idx="6"/>
                <a:endCxn id="87" idx="2"/>
              </p:cNvCxnSpPr>
              <p:nvPr/>
            </p:nvCxnSpPr>
            <p:spPr>
              <a:xfrm flipV="1">
                <a:off x="3757652" y="5276080"/>
                <a:ext cx="687823" cy="62579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8" name="Arrow: Right 147">
              <a:extLst>
                <a:ext uri="{FF2B5EF4-FFF2-40B4-BE49-F238E27FC236}">
                  <a16:creationId xmlns:a16="http://schemas.microsoft.com/office/drawing/2014/main" id="{3FBAA4CB-65C8-E54E-6564-16D972B86430}"/>
                </a:ext>
              </a:extLst>
            </p:cNvPr>
            <p:cNvSpPr/>
            <p:nvPr/>
          </p:nvSpPr>
          <p:spPr>
            <a:xfrm>
              <a:off x="8228923" y="3229587"/>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TextBox 148">
              <a:extLst>
                <a:ext uri="{FF2B5EF4-FFF2-40B4-BE49-F238E27FC236}">
                  <a16:creationId xmlns:a16="http://schemas.microsoft.com/office/drawing/2014/main" id="{35ACB8DA-7E8C-83E1-0820-79764E1EA747}"/>
                </a:ext>
              </a:extLst>
            </p:cNvPr>
            <p:cNvSpPr txBox="1"/>
            <p:nvPr/>
          </p:nvSpPr>
          <p:spPr>
            <a:xfrm>
              <a:off x="7963035" y="2807706"/>
              <a:ext cx="879878" cy="369332"/>
            </a:xfrm>
            <a:prstGeom prst="rect">
              <a:avLst/>
            </a:prstGeom>
            <a:noFill/>
          </p:spPr>
          <p:txBody>
            <a:bodyPr wrap="square" rtlCol="0">
              <a:spAutoFit/>
            </a:bodyPr>
            <a:lstStyle/>
            <a:p>
              <a:pPr algn="ctr"/>
              <a:r>
                <a:rPr lang="en-US" dirty="0"/>
                <a:t>flatten</a:t>
              </a:r>
            </a:p>
          </p:txBody>
        </p:sp>
        <p:sp>
          <p:nvSpPr>
            <p:cNvPr id="150" name="TextBox 149">
              <a:extLst>
                <a:ext uri="{FF2B5EF4-FFF2-40B4-BE49-F238E27FC236}">
                  <a16:creationId xmlns:a16="http://schemas.microsoft.com/office/drawing/2014/main" id="{DEEB4614-1E05-F6F6-D2A0-C3920F1B171C}"/>
                </a:ext>
              </a:extLst>
            </p:cNvPr>
            <p:cNvSpPr txBox="1"/>
            <p:nvPr/>
          </p:nvSpPr>
          <p:spPr>
            <a:xfrm>
              <a:off x="8777542" y="2119094"/>
              <a:ext cx="1494320" cy="369332"/>
            </a:xfrm>
            <a:prstGeom prst="rect">
              <a:avLst/>
            </a:prstGeom>
            <a:noFill/>
          </p:spPr>
          <p:txBody>
            <a:bodyPr wrap="none" rtlCol="0">
              <a:spAutoFit/>
            </a:bodyPr>
            <a:lstStyle/>
            <a:p>
              <a:r>
                <a:rPr lang="en-GB" dirty="0"/>
                <a:t>Dense layers</a:t>
              </a:r>
            </a:p>
          </p:txBody>
        </p:sp>
      </p:grpSp>
      <p:sp>
        <p:nvSpPr>
          <p:cNvPr id="151" name="TextBox 150">
            <a:extLst>
              <a:ext uri="{FF2B5EF4-FFF2-40B4-BE49-F238E27FC236}">
                <a16:creationId xmlns:a16="http://schemas.microsoft.com/office/drawing/2014/main" id="{344B44A0-5F9D-742F-0200-B74FBC7CC033}"/>
              </a:ext>
            </a:extLst>
          </p:cNvPr>
          <p:cNvSpPr txBox="1"/>
          <p:nvPr/>
        </p:nvSpPr>
        <p:spPr>
          <a:xfrm>
            <a:off x="3802562" y="1411519"/>
            <a:ext cx="2770234" cy="369332"/>
          </a:xfrm>
          <a:prstGeom prst="rect">
            <a:avLst/>
          </a:prstGeom>
          <a:noFill/>
        </p:spPr>
        <p:txBody>
          <a:bodyPr wrap="square" rtlCol="0">
            <a:spAutoFit/>
          </a:bodyPr>
          <a:lstStyle/>
          <a:p>
            <a:pPr algn="ctr"/>
            <a:r>
              <a:rPr lang="en-GB" b="1" dirty="0"/>
              <a:t>Feature reduction</a:t>
            </a:r>
          </a:p>
        </p:txBody>
      </p:sp>
    </p:spTree>
    <p:extLst>
      <p:ext uri="{BB962C8B-B14F-4D97-AF65-F5344CB8AC3E}">
        <p14:creationId xmlns:p14="http://schemas.microsoft.com/office/powerpoint/2010/main" val="6965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2" grpId="0"/>
      <p:bldP spid="53" grpId="0" animBg="1"/>
      <p:bldP spid="15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Hands-on: A simple classification model</a:t>
            </a:r>
          </a:p>
        </p:txBody>
      </p:sp>
    </p:spTree>
    <p:extLst>
      <p:ext uri="{BB962C8B-B14F-4D97-AF65-F5344CB8AC3E}">
        <p14:creationId xmlns:p14="http://schemas.microsoft.com/office/powerpoint/2010/main" val="151044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47650" y="957441"/>
            <a:ext cx="11772900" cy="5509200"/>
          </a:xfrm>
          <a:prstGeom prst="rect">
            <a:avLst/>
          </a:prstGeom>
          <a:noFill/>
        </p:spPr>
        <p:txBody>
          <a:bodyPr wrap="square">
            <a:spAutoFit/>
          </a:bodyPr>
          <a:lstStyle/>
          <a:p>
            <a:r>
              <a:rPr lang="en-GB" sz="1600" b="0" dirty="0">
                <a:solidFill>
                  <a:srgbClr val="FF0000"/>
                </a:solidFill>
                <a:effectLst/>
                <a:latin typeface="Arial" panose="020B0604020202020204" pitchFamily="34" charset="0"/>
                <a:cs typeface="Arial" panose="020B0604020202020204" pitchFamily="34" charset="0"/>
              </a:rPr>
              <a:t>Creating a Classification model</a:t>
            </a:r>
          </a:p>
          <a:p>
            <a:r>
              <a:rPr lang="en-GB" sz="1600" dirty="0">
                <a:solidFill>
                  <a:srgbClr val="FF0000"/>
                </a:solidFill>
                <a:latin typeface="Arial" panose="020B0604020202020204" pitchFamily="34" charset="0"/>
                <a:cs typeface="Arial" panose="020B0604020202020204" pitchFamily="34" charset="0"/>
              </a:rPr>
              <a:t>Import Libraries</a:t>
            </a:r>
            <a:endParaRPr lang="en-GB" sz="1600" b="0" dirty="0">
              <a:solidFill>
                <a:srgbClr val="FF0000"/>
              </a:solidFill>
              <a:effectLst/>
              <a:latin typeface="Arial" panose="020B0604020202020204" pitchFamily="34" charset="0"/>
              <a:cs typeface="Arial" panose="020B0604020202020204" pitchFamily="34" charset="0"/>
            </a:endParaRP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569CD6"/>
                </a:solidFill>
                <a:effectLst/>
                <a:latin typeface="Arial" panose="020B0604020202020204" pitchFamily="34" charset="0"/>
                <a:cs typeface="Arial" panose="020B0604020202020204" pitchFamily="34" charset="0"/>
              </a:rPr>
              <a:t>def</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DCDCAA"/>
                </a:solidFill>
                <a:effectLst/>
                <a:latin typeface="Arial" panose="020B0604020202020204" pitchFamily="34" charset="0"/>
                <a:cs typeface="Arial" panose="020B0604020202020204" pitchFamily="34" charset="0"/>
              </a:rPr>
              <a:t>create_base_model</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nLayers</a:t>
            </a:r>
            <a:r>
              <a:rPr lang="en-GB" sz="1600" b="0" dirty="0">
                <a:solidFill>
                  <a:srgbClr val="D4D4D4"/>
                </a:solidFill>
                <a:effectLst/>
                <a:latin typeface="Arial" panose="020B0604020202020204" pitchFamily="34" charset="0"/>
                <a:cs typeface="Arial" panose="020B0604020202020204" pitchFamily="34" charset="0"/>
              </a:rPr>
              <a:t>=</a:t>
            </a:r>
            <a:r>
              <a:rPr lang="en-GB" sz="1600" dirty="0">
                <a:solidFill>
                  <a:srgbClr val="B5CEA8"/>
                </a:solidFill>
                <a:latin typeface="Arial" panose="020B0604020202020204" pitchFamily="34" charset="0"/>
                <a:cs typeface="Arial" panose="020B0604020202020204" pitchFamily="34" charset="0"/>
              </a:rPr>
              <a:t>4</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nInitConvFilters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8</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3</a:t>
            </a:r>
            <a:r>
              <a:rPr lang="en-GB" sz="1600" b="0" dirty="0">
                <a:solidFill>
                  <a:srgbClr val="D4D4D4"/>
                </a:solidFill>
                <a:effectLst/>
                <a:latin typeface="Arial" panose="020B0604020202020204" pitchFamily="34" charset="0"/>
                <a:cs typeface="Arial" panose="020B0604020202020204" pitchFamily="34" charset="0"/>
              </a:rPr>
              <a:t>):</a:t>
            </a:r>
          </a:p>
          <a:p>
            <a:pPr lvl="1"/>
            <a:br>
              <a:rPr lang="en-GB" sz="1600" b="0" dirty="0">
                <a:solidFill>
                  <a:srgbClr val="D4D4D4"/>
                </a:solidFill>
                <a:effectLst/>
                <a:latin typeface="Arial" panose="020B0604020202020204" pitchFamily="34" charset="0"/>
                <a:cs typeface="Arial" panose="020B0604020202020204" pitchFamily="34" charset="0"/>
              </a:rPr>
            </a:br>
            <a:r>
              <a:rPr lang="en-GB" sz="1600" b="0" dirty="0">
                <a:solidFill>
                  <a:srgbClr val="6A9955"/>
                </a:solidFill>
                <a:effectLst/>
                <a:latin typeface="Arial" panose="020B0604020202020204" pitchFamily="34" charset="0"/>
                <a:cs typeface="Arial" panose="020B0604020202020204" pitchFamily="34" charset="0"/>
              </a:rPr>
              <a:t># Determine and store the shape of the data</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input_shape</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err="1">
                <a:solidFill>
                  <a:srgbClr val="D4D4D4"/>
                </a:solidFill>
                <a:effectLst/>
                <a:latin typeface="Arial" panose="020B0604020202020204" pitchFamily="34" charset="0"/>
                <a:cs typeface="Arial" panose="020B0604020202020204" pitchFamily="34" charset="0"/>
              </a:rPr>
              <a:t>.shape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1</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err="1">
                <a:solidFill>
                  <a:srgbClr val="D4D4D4"/>
                </a:solidFill>
                <a:effectLst/>
                <a:latin typeface="Arial" panose="020B0604020202020204" pitchFamily="34" charset="0"/>
                <a:cs typeface="Arial" panose="020B0604020202020204" pitchFamily="34" charset="0"/>
              </a:rPr>
              <a:t>.shape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err="1">
                <a:solidFill>
                  <a:srgbClr val="D4D4D4"/>
                </a:solidFill>
                <a:effectLst/>
                <a:latin typeface="Arial" panose="020B0604020202020204" pitchFamily="34" charset="0"/>
                <a:cs typeface="Arial" panose="020B0604020202020204" pitchFamily="34" charset="0"/>
              </a:rPr>
              <a:t>.shape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3</a:t>
            </a:r>
            <a:r>
              <a:rPr lang="en-GB" sz="1600" b="0" dirty="0">
                <a:solidFill>
                  <a:srgbClr val="D4D4D4"/>
                </a:solidFill>
                <a:effectLst/>
                <a:latin typeface="Arial" panose="020B0604020202020204" pitchFamily="34" charset="0"/>
                <a:cs typeface="Arial" panose="020B0604020202020204" pitchFamily="34" charset="0"/>
              </a:rPr>
              <a:t>])</a:t>
            </a:r>
          </a:p>
          <a:p>
            <a:pPr lvl="1"/>
            <a:r>
              <a:rPr lang="en-GB" sz="1600" b="0" dirty="0">
                <a:solidFill>
                  <a:srgbClr val="6A9955"/>
                </a:solidFill>
                <a:effectLst/>
                <a:latin typeface="Arial" panose="020B0604020202020204" pitchFamily="34" charset="0"/>
                <a:cs typeface="Arial" panose="020B0604020202020204" pitchFamily="34" charset="0"/>
              </a:rPr>
              <a:t># Create the model</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a:solidFill>
                  <a:srgbClr val="9CDCFE"/>
                </a:solidFill>
                <a:effectLst/>
                <a:latin typeface="Arial" panose="020B0604020202020204" pitchFamily="34" charset="0"/>
                <a:cs typeface="Arial" panose="020B0604020202020204" pitchFamily="34" charset="0"/>
              </a:rPr>
              <a:t>model</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err="1">
                <a:solidFill>
                  <a:srgbClr val="4EC9B0"/>
                </a:solidFill>
                <a:effectLst/>
                <a:latin typeface="Arial" panose="020B0604020202020204" pitchFamily="34" charset="0"/>
                <a:cs typeface="Arial" panose="020B0604020202020204" pitchFamily="34" charset="0"/>
              </a:rPr>
              <a:t>tf</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keras</a:t>
            </a:r>
            <a:r>
              <a:rPr lang="en-GB" sz="1600" b="0" dirty="0" err="1">
                <a:solidFill>
                  <a:srgbClr val="D4D4D4"/>
                </a:solidFill>
                <a:effectLst/>
                <a:latin typeface="Arial" panose="020B0604020202020204" pitchFamily="34" charset="0"/>
                <a:cs typeface="Arial" panose="020B0604020202020204" pitchFamily="34" charset="0"/>
              </a:rPr>
              <a:t>.models.Sequential</a:t>
            </a:r>
            <a:r>
              <a:rPr lang="en-GB" sz="1600" b="0" dirty="0">
                <a:solidFill>
                  <a:srgbClr val="D4D4D4"/>
                </a:solidFill>
                <a:effectLst/>
                <a:latin typeface="Arial" panose="020B0604020202020204" pitchFamily="34" charset="0"/>
                <a:cs typeface="Arial" panose="020B0604020202020204" pitchFamily="34" charset="0"/>
              </a:rPr>
              <a:t>()</a:t>
            </a:r>
            <a:br>
              <a:rPr lang="en-GB" sz="1600" b="0" dirty="0">
                <a:solidFill>
                  <a:srgbClr val="D4D4D4"/>
                </a:solidFill>
                <a:effectLst/>
                <a:latin typeface="Arial" panose="020B0604020202020204" pitchFamily="34" charset="0"/>
                <a:cs typeface="Arial" panose="020B0604020202020204" pitchFamily="34" charset="0"/>
              </a:rPr>
            </a:br>
            <a:r>
              <a:rPr lang="en-GB" sz="1600" b="0" dirty="0">
                <a:solidFill>
                  <a:srgbClr val="6A9955"/>
                </a:solidFill>
                <a:effectLst/>
                <a:latin typeface="Arial" panose="020B0604020202020204" pitchFamily="34" charset="0"/>
                <a:cs typeface="Arial" panose="020B0604020202020204" pitchFamily="34" charset="0"/>
              </a:rPr>
              <a:t>#CNN layers with </a:t>
            </a:r>
            <a:r>
              <a:rPr lang="en-GB" sz="1600" b="0" dirty="0" err="1">
                <a:solidFill>
                  <a:srgbClr val="6A9955"/>
                </a:solidFill>
                <a:effectLst/>
                <a:latin typeface="Arial" panose="020B0604020202020204" pitchFamily="34" charset="0"/>
                <a:cs typeface="Arial" panose="020B0604020202020204" pitchFamily="34" charset="0"/>
              </a:rPr>
              <a:t>maxpooling</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a:solidFill>
                  <a:srgbClr val="C586C0"/>
                </a:solidFill>
                <a:effectLst/>
                <a:latin typeface="Arial" panose="020B0604020202020204" pitchFamily="34" charset="0"/>
                <a:cs typeface="Arial" panose="020B0604020202020204" pitchFamily="34" charset="0"/>
              </a:rPr>
              <a:t>for</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ii</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C586C0"/>
                </a:solidFill>
                <a:effectLst/>
                <a:latin typeface="Arial" panose="020B0604020202020204" pitchFamily="34" charset="0"/>
                <a:cs typeface="Arial" panose="020B0604020202020204" pitchFamily="34" charset="0"/>
              </a:rPr>
              <a:t>in</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4EC9B0"/>
                </a:solidFill>
                <a:effectLst/>
                <a:latin typeface="Arial" panose="020B0604020202020204" pitchFamily="34" charset="0"/>
                <a:cs typeface="Arial" panose="020B0604020202020204" pitchFamily="34" charset="0"/>
              </a:rPr>
              <a:t>range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nLayers</a:t>
            </a:r>
            <a:r>
              <a:rPr lang="en-GB" sz="1600" b="0" dirty="0">
                <a:solidFill>
                  <a:srgbClr val="D4D4D4"/>
                </a:solidFill>
                <a:effectLst/>
                <a:latin typeface="Arial" panose="020B0604020202020204" pitchFamily="34" charset="0"/>
                <a:cs typeface="Arial" panose="020B0604020202020204" pitchFamily="34" charset="0"/>
              </a:rPr>
              <a:t>):</a:t>
            </a:r>
          </a:p>
          <a:p>
            <a:pPr lvl="2"/>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Conv2D</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nInitConvFilters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ii</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kernel_size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padding</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'same'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activation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relu</a:t>
            </a:r>
            <a:r>
              <a:rPr lang="en-GB" sz="1600" b="0" dirty="0">
                <a:solidFill>
                  <a:srgbClr val="CE9178"/>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a:t>
            </a:r>
          </a:p>
          <a:p>
            <a:pPr lvl="2"/>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Conv2D</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nInitConvFilters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ii</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kernel_size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padding</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'same'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activation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relu</a:t>
            </a:r>
            <a:r>
              <a:rPr lang="en-GB" sz="1600" b="0" dirty="0">
                <a:solidFill>
                  <a:srgbClr val="CE9178"/>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a:t>
            </a:r>
          </a:p>
          <a:p>
            <a:pPr lvl="2"/>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MaxPooling2D</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pool_size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a:t>
            </a:r>
          </a:p>
          <a:p>
            <a:pPr lvl="1"/>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Flatten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6A9955"/>
                </a:solidFill>
                <a:effectLst/>
                <a:latin typeface="Arial" panose="020B0604020202020204" pitchFamily="34" charset="0"/>
                <a:cs typeface="Arial" panose="020B0604020202020204" pitchFamily="34" charset="0"/>
              </a:rPr>
              <a:t> # Reduce to 1 dimension for classification</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Dense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nInitConvFilters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ii</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1</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activation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relu</a:t>
            </a:r>
            <a:r>
              <a:rPr lang="en-GB" sz="1600" b="0" dirty="0">
                <a:solidFill>
                  <a:srgbClr val="CE9178"/>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6A9955"/>
                </a:solidFill>
                <a:effectLst/>
                <a:latin typeface="Arial" panose="020B0604020202020204" pitchFamily="34" charset="0"/>
                <a:cs typeface="Arial" panose="020B0604020202020204" pitchFamily="34" charset="0"/>
              </a:rPr>
              <a:t># Fully connected to combine all features</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Dense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1</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activation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'sigmoid'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6A9955"/>
                </a:solidFill>
                <a:effectLst/>
                <a:latin typeface="Arial" panose="020B0604020202020204" pitchFamily="34" charset="0"/>
                <a:cs typeface="Arial" panose="020B0604020202020204" pitchFamily="34" charset="0"/>
              </a:rPr>
              <a:t> # Logistic Regression</a:t>
            </a:r>
            <a:endParaRPr lang="en-GB" sz="1600" b="0" dirty="0">
              <a:solidFill>
                <a:srgbClr val="D4D4D4"/>
              </a:solidFill>
              <a:effectLst/>
              <a:latin typeface="Arial" panose="020B0604020202020204" pitchFamily="34" charset="0"/>
              <a:cs typeface="Arial" panose="020B0604020202020204" pitchFamily="34" charset="0"/>
            </a:endParaRPr>
          </a:p>
          <a:p>
            <a:pPr lvl="1"/>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a:solidFill>
                  <a:srgbClr val="6A9955"/>
                </a:solidFill>
                <a:effectLst/>
                <a:latin typeface="Arial" panose="020B0604020202020204" pitchFamily="34" charset="0"/>
                <a:cs typeface="Arial" panose="020B0604020202020204" pitchFamily="34" charset="0"/>
              </a:rPr>
              <a:t># Return summary and model</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.summary</a:t>
            </a:r>
            <a:r>
              <a:rPr lang="en-GB" sz="1600" b="0" dirty="0">
                <a:solidFill>
                  <a:srgbClr val="D4D4D4"/>
                </a:solidFill>
                <a:effectLst/>
                <a:latin typeface="Arial" panose="020B0604020202020204" pitchFamily="34" charset="0"/>
                <a:cs typeface="Arial" panose="020B0604020202020204" pitchFamily="34" charset="0"/>
              </a:rPr>
              <a:t>()</a:t>
            </a:r>
          </a:p>
          <a:p>
            <a:r>
              <a:rPr lang="en-GB" sz="1600" dirty="0">
                <a:solidFill>
                  <a:srgbClr val="C586C0"/>
                </a:solidFill>
                <a:latin typeface="Arial" panose="020B0604020202020204" pitchFamily="34" charset="0"/>
                <a:cs typeface="Arial" panose="020B0604020202020204" pitchFamily="34" charset="0"/>
              </a:rPr>
              <a:t>        </a:t>
            </a:r>
            <a:r>
              <a:rPr lang="en-GB" sz="1600" b="0" dirty="0">
                <a:solidFill>
                  <a:srgbClr val="C586C0"/>
                </a:solidFill>
                <a:effectLst/>
                <a:latin typeface="Arial" panose="020B0604020202020204" pitchFamily="34" charset="0"/>
                <a:cs typeface="Arial" panose="020B0604020202020204" pitchFamily="34" charset="0"/>
              </a:rPr>
              <a:t>return</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model</a:t>
            </a:r>
            <a:endParaRPr lang="en-GB" sz="16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109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68281" y="1390740"/>
            <a:ext cx="7135138" cy="4770537"/>
          </a:xfrm>
          <a:prstGeom prst="rect">
            <a:avLst/>
          </a:prstGeom>
          <a:noFill/>
        </p:spPr>
        <p:txBody>
          <a:bodyPr wrap="square">
            <a:spAutoFit/>
          </a:bodyPr>
          <a:lstStyle/>
          <a:p>
            <a:r>
              <a:rPr lang="pt-BR" sz="1600" b="0" dirty="0">
                <a:solidFill>
                  <a:srgbClr val="9CDCFE"/>
                </a:solidFill>
                <a:effectLst/>
                <a:latin typeface="Arial" panose="020B0604020202020204" pitchFamily="34" charset="0"/>
                <a:cs typeface="Arial" panose="020B0604020202020204" pitchFamily="34" charset="0"/>
              </a:rPr>
              <a:t>train_data</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4EC9B0"/>
                </a:solidFill>
                <a:effectLst/>
                <a:latin typeface="Arial" panose="020B0604020202020204" pitchFamily="34" charset="0"/>
                <a:cs typeface="Arial" panose="020B0604020202020204" pitchFamily="34" charset="0"/>
              </a:rPr>
              <a:t>tf</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DCDCAA"/>
                </a:solidFill>
                <a:effectLst/>
                <a:latin typeface="Arial" panose="020B0604020202020204" pitchFamily="34" charset="0"/>
                <a:cs typeface="Arial" panose="020B0604020202020204" pitchFamily="34" charset="0"/>
              </a:rPr>
              <a:t>zeros</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B5CEA8"/>
                </a:solidFill>
                <a:effectLst/>
                <a:latin typeface="Arial" panose="020B0604020202020204" pitchFamily="34" charset="0"/>
                <a:cs typeface="Arial" panose="020B0604020202020204" pitchFamily="34" charset="0"/>
              </a:rPr>
              <a:t>1</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B5CEA8"/>
                </a:solidFill>
                <a:effectLst/>
                <a:latin typeface="Arial" panose="020B0604020202020204" pitchFamily="34" charset="0"/>
                <a:cs typeface="Arial" panose="020B0604020202020204" pitchFamily="34" charset="0"/>
              </a:rPr>
              <a:t>128</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B5CEA8"/>
                </a:solidFill>
                <a:effectLst/>
                <a:latin typeface="Arial" panose="020B0604020202020204" pitchFamily="34" charset="0"/>
                <a:cs typeface="Arial" panose="020B0604020202020204" pitchFamily="34" charset="0"/>
              </a:rPr>
              <a:t>128</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B5CEA8"/>
                </a:solidFill>
                <a:effectLst/>
                <a:latin typeface="Arial" panose="020B0604020202020204" pitchFamily="34" charset="0"/>
                <a:cs typeface="Arial" panose="020B0604020202020204" pitchFamily="34" charset="0"/>
              </a:rPr>
              <a:t>1</a:t>
            </a:r>
            <a:r>
              <a:rPr lang="pt-BR" sz="1600" b="0" dirty="0">
                <a:solidFill>
                  <a:srgbClr val="D4D4D4"/>
                </a:solidFill>
                <a:effectLst/>
                <a:latin typeface="Arial" panose="020B0604020202020204" pitchFamily="34" charset="0"/>
                <a:cs typeface="Arial" panose="020B0604020202020204" pitchFamily="34" charset="0"/>
              </a:rPr>
              <a:t>))</a:t>
            </a:r>
          </a:p>
          <a:p>
            <a:r>
              <a:rPr lang="en-GB" sz="1600" b="0" dirty="0">
                <a:solidFill>
                  <a:srgbClr val="9CDCFE"/>
                </a:solidFill>
                <a:effectLst/>
                <a:latin typeface="Arial" panose="020B0604020202020204" pitchFamily="34" charset="0"/>
                <a:cs typeface="Arial" panose="020B0604020202020204" pitchFamily="34" charset="0"/>
              </a:rPr>
              <a:t>model</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DCDCAA"/>
                </a:solidFill>
                <a:effectLst/>
                <a:latin typeface="Arial" panose="020B0604020202020204" pitchFamily="34" charset="0"/>
                <a:cs typeface="Arial" panose="020B0604020202020204" pitchFamily="34" charset="0"/>
              </a:rPr>
              <a:t>create_base_model</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a:solidFill>
                  <a:srgbClr val="D4D4D4"/>
                </a:solidFill>
                <a:effectLst/>
                <a:latin typeface="Arial" panose="020B0604020202020204" pitchFamily="34" charset="0"/>
                <a:cs typeface="Arial" panose="020B0604020202020204" pitchFamily="34" charset="0"/>
              </a:rPr>
              <a:t>)</a:t>
            </a:r>
          </a:p>
          <a:p>
            <a:br>
              <a:rPr lang="en-GB" sz="1600" b="0" dirty="0">
                <a:solidFill>
                  <a:srgbClr val="D4D4D4"/>
                </a:solidFill>
                <a:effectLst/>
                <a:latin typeface="Arial" panose="020B0604020202020204" pitchFamily="34" charset="0"/>
                <a:cs typeface="Arial" panose="020B0604020202020204" pitchFamily="34" charset="0"/>
              </a:rPr>
            </a:br>
            <a:r>
              <a:rPr lang="en-GB" sz="1600" b="0" dirty="0">
                <a:solidFill>
                  <a:srgbClr val="6A9955"/>
                </a:solidFill>
                <a:effectLst/>
                <a:latin typeface="Arial" panose="020B0604020202020204" pitchFamily="34" charset="0"/>
                <a:cs typeface="Arial" panose="020B0604020202020204" pitchFamily="34" charset="0"/>
              </a:rPr>
              <a:t># Compile the model</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loss_function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4EC9B0"/>
                </a:solidFill>
                <a:effectLst/>
                <a:latin typeface="Arial" panose="020B0604020202020204" pitchFamily="34" charset="0"/>
                <a:cs typeface="Arial" panose="020B0604020202020204" pitchFamily="34" charset="0"/>
              </a:rPr>
              <a:t>tf</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keras</a:t>
            </a:r>
            <a:r>
              <a:rPr lang="en-GB" sz="1600" b="0" dirty="0" err="1">
                <a:solidFill>
                  <a:srgbClr val="D4D4D4"/>
                </a:solidFill>
                <a:effectLst/>
                <a:latin typeface="Arial" panose="020B0604020202020204" pitchFamily="34" charset="0"/>
                <a:cs typeface="Arial" panose="020B0604020202020204" pitchFamily="34" charset="0"/>
              </a:rPr>
              <a:t>.losses.binary_crossentropy</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9CDCFE"/>
                </a:solidFill>
                <a:effectLst/>
                <a:latin typeface="Arial" panose="020B0604020202020204" pitchFamily="34" charset="0"/>
                <a:cs typeface="Arial" panose="020B0604020202020204" pitchFamily="34" charset="0"/>
              </a:rPr>
              <a:t>optimizer</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err="1">
                <a:solidFill>
                  <a:srgbClr val="4EC9B0"/>
                </a:solidFill>
                <a:effectLst/>
                <a:latin typeface="Arial" panose="020B0604020202020204" pitchFamily="34" charset="0"/>
                <a:cs typeface="Arial" panose="020B0604020202020204" pitchFamily="34" charset="0"/>
              </a:rPr>
              <a:t>tf</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keras</a:t>
            </a:r>
            <a:r>
              <a:rPr lang="en-GB" sz="1600" b="0" dirty="0" err="1">
                <a:solidFill>
                  <a:srgbClr val="D4D4D4"/>
                </a:solidFill>
                <a:effectLst/>
                <a:latin typeface="Arial" panose="020B0604020202020204" pitchFamily="34" charset="0"/>
                <a:cs typeface="Arial" panose="020B0604020202020204" pitchFamily="34" charset="0"/>
              </a:rPr>
              <a:t>.optimizers.Adam</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0.001</a:t>
            </a:r>
            <a:r>
              <a:rPr lang="en-GB" sz="1600" b="0" dirty="0">
                <a:solidFill>
                  <a:srgbClr val="D4D4D4"/>
                </a:solidFill>
                <a:effectLst/>
                <a:latin typeface="Arial" panose="020B0604020202020204" pitchFamily="34" charset="0"/>
                <a:cs typeface="Arial" panose="020B0604020202020204" pitchFamily="34" charset="0"/>
              </a:rPr>
              <a:t>)</a:t>
            </a: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.compile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loss</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loss_function</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optimizer</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optimizer</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metrics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'accuracy’</a:t>
            </a:r>
            <a:r>
              <a:rPr lang="en-GB" sz="1600" b="0" dirty="0">
                <a:solidFill>
                  <a:srgbClr val="D4D4D4"/>
                </a:solidFill>
                <a:effectLst/>
                <a:latin typeface="Arial" panose="020B0604020202020204" pitchFamily="34" charset="0"/>
                <a:cs typeface="Arial" panose="020B0604020202020204" pitchFamily="34" charset="0"/>
              </a:rPr>
              <a:t>])</a:t>
            </a: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6A9955"/>
                </a:solidFill>
                <a:effectLst/>
                <a:latin typeface="Arial" panose="020B0604020202020204" pitchFamily="34" charset="0"/>
                <a:cs typeface="Arial" panose="020B0604020202020204" pitchFamily="34" charset="0"/>
              </a:rPr>
              <a:t># Split data, define batches, number of epochs etc,</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9CDCFE"/>
                </a:solidFill>
                <a:effectLst/>
                <a:latin typeface="Arial" panose="020B0604020202020204" pitchFamily="34" charset="0"/>
                <a:cs typeface="Arial" panose="020B0604020202020204" pitchFamily="34" charset="0"/>
              </a:rPr>
              <a:t>verbosity</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a:solidFill>
                  <a:srgbClr val="B5CEA8"/>
                </a:solidFill>
                <a:effectLst/>
                <a:latin typeface="Arial" panose="020B0604020202020204" pitchFamily="34" charset="0"/>
                <a:cs typeface="Arial" panose="020B0604020202020204" pitchFamily="34" charset="0"/>
              </a:rPr>
              <a:t>1</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no_epochs</a:t>
            </a:r>
            <a:r>
              <a:rPr lang="en-GB" sz="1600" b="0" dirty="0">
                <a:solidFill>
                  <a:srgbClr val="D4D4D4"/>
                </a:solidFill>
                <a:effectLst/>
                <a:latin typeface="Arial" panose="020B0604020202020204" pitchFamily="34" charset="0"/>
                <a:cs typeface="Arial" panose="020B0604020202020204" pitchFamily="34" charset="0"/>
              </a:rPr>
              <a:t>=</a:t>
            </a:r>
            <a:r>
              <a:rPr lang="en-GB" sz="1600" dirty="0">
                <a:solidFill>
                  <a:srgbClr val="B5CEA8"/>
                </a:solidFill>
                <a:latin typeface="Arial" panose="020B0604020202020204" pitchFamily="34" charset="0"/>
                <a:cs typeface="Arial" panose="020B0604020202020204" pitchFamily="34" charset="0"/>
              </a:rPr>
              <a:t>1</a:t>
            </a:r>
            <a:r>
              <a:rPr lang="en-GB" sz="1600" b="0" dirty="0">
                <a:solidFill>
                  <a:srgbClr val="B5CEA8"/>
                </a:solidFill>
                <a:effectLst/>
                <a:latin typeface="Arial" panose="020B0604020202020204" pitchFamily="34" charset="0"/>
                <a:cs typeface="Arial" panose="020B0604020202020204" pitchFamily="34" charset="0"/>
              </a:rPr>
              <a:t>0</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batch_size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10</a:t>
            </a: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6A9955"/>
                </a:solidFill>
                <a:effectLst/>
                <a:latin typeface="Arial" panose="020B0604020202020204" pitchFamily="34" charset="0"/>
                <a:cs typeface="Arial" panose="020B0604020202020204" pitchFamily="34" charset="0"/>
              </a:rPr>
              <a:t># Fit model to data </a:t>
            </a:r>
            <a:r>
              <a:rPr lang="en-GB" sz="1600" b="0" dirty="0">
                <a:solidFill>
                  <a:srgbClr val="FF0000"/>
                </a:solidFill>
                <a:effectLst/>
                <a:latin typeface="Arial" panose="020B0604020202020204" pitchFamily="34" charset="0"/>
                <a:cs typeface="Arial" panose="020B0604020202020204" pitchFamily="34" charset="0"/>
              </a:rPr>
              <a:t>-&gt; No data yet !</a:t>
            </a:r>
          </a:p>
          <a:p>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.fit</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train_labels</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validation_data</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val_data</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val_labels</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batch_size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batch_size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epochs</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no_epochs</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verbose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verbosity</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shuffle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569CD6"/>
                </a:solidFill>
                <a:effectLst/>
                <a:latin typeface="Arial" panose="020B0604020202020204" pitchFamily="34" charset="0"/>
                <a:cs typeface="Arial" panose="020B0604020202020204" pitchFamily="34" charset="0"/>
              </a:rPr>
              <a:t>True</a:t>
            </a:r>
            <a:r>
              <a:rPr lang="en-GB" sz="1600" b="0" dirty="0">
                <a:solidFill>
                  <a:srgbClr val="D4D4D4"/>
                </a:solidFill>
                <a:effectLst/>
                <a:latin typeface="Arial" panose="020B0604020202020204" pitchFamily="34" charset="0"/>
                <a:cs typeface="Arial" panose="020B0604020202020204" pitchFamily="34" charset="0"/>
              </a:rPr>
              <a:t>)</a:t>
            </a:r>
          </a:p>
          <a:p>
            <a:endParaRPr lang="en-GB" sz="1600" b="0" dirty="0">
              <a:solidFill>
                <a:srgbClr val="D4D4D4"/>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1982B68-F565-5353-7B4A-B356EA219CA7}"/>
              </a:ext>
            </a:extLst>
          </p:cNvPr>
          <p:cNvPicPr>
            <a:picLocks noChangeAspect="1"/>
          </p:cNvPicPr>
          <p:nvPr/>
        </p:nvPicPr>
        <p:blipFill rotWithShape="1">
          <a:blip r:embed="rId3"/>
          <a:srcRect r="16261"/>
          <a:stretch/>
        </p:blipFill>
        <p:spPr>
          <a:xfrm>
            <a:off x="7272208" y="1620053"/>
            <a:ext cx="4919792" cy="5209710"/>
          </a:xfrm>
          <a:prstGeom prst="rect">
            <a:avLst/>
          </a:prstGeom>
        </p:spPr>
      </p:pic>
      <p:sp>
        <p:nvSpPr>
          <p:cNvPr id="25" name="TextBox 24">
            <a:extLst>
              <a:ext uri="{FF2B5EF4-FFF2-40B4-BE49-F238E27FC236}">
                <a16:creationId xmlns:a16="http://schemas.microsoft.com/office/drawing/2014/main" id="{67946503-F0C1-C767-C0D4-A5A5A8BA2B66}"/>
              </a:ext>
            </a:extLst>
          </p:cNvPr>
          <p:cNvSpPr txBox="1"/>
          <p:nvPr/>
        </p:nvSpPr>
        <p:spPr>
          <a:xfrm>
            <a:off x="7272208" y="696723"/>
            <a:ext cx="4919792" cy="923330"/>
          </a:xfrm>
          <a:prstGeom prst="rect">
            <a:avLst/>
          </a:prstGeom>
          <a:noFill/>
        </p:spPr>
        <p:txBody>
          <a:bodyPr wrap="square">
            <a:spAutoFit/>
          </a:bodyPr>
          <a:lstStyle/>
          <a:p>
            <a:r>
              <a:rPr lang="en-GB" sz="1800" b="0" dirty="0">
                <a:solidFill>
                  <a:srgbClr val="FF0000"/>
                </a:solidFill>
                <a:effectLst/>
                <a:latin typeface="Droid Sans Mono"/>
              </a:rPr>
              <a:t>Model summary </a:t>
            </a:r>
          </a:p>
          <a:p>
            <a:r>
              <a:rPr lang="en-GB" sz="1800" b="0" dirty="0">
                <a:solidFill>
                  <a:srgbClr val="FF0000"/>
                </a:solidFill>
                <a:effectLst/>
                <a:latin typeface="Droid Sans Mono"/>
              </a:rPr>
              <a:t>-&gt; showing layers, shapes and number of trainable  parameters</a:t>
            </a:r>
          </a:p>
        </p:txBody>
      </p:sp>
    </p:spTree>
    <p:extLst>
      <p:ext uri="{BB962C8B-B14F-4D97-AF65-F5344CB8AC3E}">
        <p14:creationId xmlns:p14="http://schemas.microsoft.com/office/powerpoint/2010/main" val="17010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Preparing the data</a:t>
            </a:r>
          </a:p>
        </p:txBody>
      </p:sp>
    </p:spTree>
    <p:extLst>
      <p:ext uri="{BB962C8B-B14F-4D97-AF65-F5344CB8AC3E}">
        <p14:creationId xmlns:p14="http://schemas.microsoft.com/office/powerpoint/2010/main" val="416354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6D6F377-6A9E-173E-5C6C-C99023712E44}"/>
              </a:ext>
            </a:extLst>
          </p:cNvPr>
          <p:cNvGrpSpPr/>
          <p:nvPr/>
        </p:nvGrpSpPr>
        <p:grpSpPr>
          <a:xfrm>
            <a:off x="6637359" y="4724843"/>
            <a:ext cx="4688910" cy="1718193"/>
            <a:chOff x="6096001" y="1920776"/>
            <a:chExt cx="4688910" cy="1718193"/>
          </a:xfrm>
        </p:grpSpPr>
        <p:sp>
          <p:nvSpPr>
            <p:cNvPr id="30" name="Rectangle 29">
              <a:extLst>
                <a:ext uri="{FF2B5EF4-FFF2-40B4-BE49-F238E27FC236}">
                  <a16:creationId xmlns:a16="http://schemas.microsoft.com/office/drawing/2014/main" id="{A78BD341-C90A-8070-EEDB-1E31FF422312}"/>
                </a:ext>
              </a:extLst>
            </p:cNvPr>
            <p:cNvSpPr/>
            <p:nvPr/>
          </p:nvSpPr>
          <p:spPr>
            <a:xfrm>
              <a:off x="6096001" y="1920776"/>
              <a:ext cx="4688910" cy="1718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2A89631-DB1A-75C9-FFE7-D97EB48F8F64}"/>
                </a:ext>
              </a:extLst>
            </p:cNvPr>
            <p:cNvSpPr txBox="1"/>
            <p:nvPr/>
          </p:nvSpPr>
          <p:spPr>
            <a:xfrm>
              <a:off x="7001706" y="1955197"/>
              <a:ext cx="3178824" cy="369332"/>
            </a:xfrm>
            <a:prstGeom prst="rect">
              <a:avLst/>
            </a:prstGeom>
            <a:noFill/>
          </p:spPr>
          <p:txBody>
            <a:bodyPr wrap="square">
              <a:spAutoFit/>
            </a:bodyPr>
            <a:lstStyle/>
            <a:p>
              <a:pPr algn="ctr"/>
              <a:r>
                <a:rPr lang="en-GB" b="1" dirty="0">
                  <a:solidFill>
                    <a:schemeClr val="bg1"/>
                  </a:solidFill>
                </a:rPr>
                <a:t>Organised Dataset </a:t>
              </a:r>
            </a:p>
          </p:txBody>
        </p:sp>
      </p:gr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DICOM data</a:t>
            </a:r>
          </a:p>
        </p:txBody>
      </p:sp>
      <p:grpSp>
        <p:nvGrpSpPr>
          <p:cNvPr id="14" name="Group 13">
            <a:extLst>
              <a:ext uri="{FF2B5EF4-FFF2-40B4-BE49-F238E27FC236}">
                <a16:creationId xmlns:a16="http://schemas.microsoft.com/office/drawing/2014/main" id="{CE0933CA-9E1E-643A-6DF1-9CD9A1C34D19}"/>
              </a:ext>
            </a:extLst>
          </p:cNvPr>
          <p:cNvGrpSpPr/>
          <p:nvPr/>
        </p:nvGrpSpPr>
        <p:grpSpPr>
          <a:xfrm>
            <a:off x="506110" y="2578659"/>
            <a:ext cx="4658371" cy="4193185"/>
            <a:chOff x="812481" y="1920775"/>
            <a:chExt cx="4623815" cy="4755597"/>
          </a:xfrm>
        </p:grpSpPr>
        <p:sp>
          <p:nvSpPr>
            <p:cNvPr id="2" name="Rectangle 1">
              <a:extLst>
                <a:ext uri="{FF2B5EF4-FFF2-40B4-BE49-F238E27FC236}">
                  <a16:creationId xmlns:a16="http://schemas.microsoft.com/office/drawing/2014/main" id="{9C01FF38-E4E2-307E-611F-BCB4F2B7630D}"/>
                </a:ext>
              </a:extLst>
            </p:cNvPr>
            <p:cNvSpPr/>
            <p:nvPr/>
          </p:nvSpPr>
          <p:spPr>
            <a:xfrm>
              <a:off x="812481" y="1920775"/>
              <a:ext cx="4623815" cy="4755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6D5D987-0E40-7BB2-65DC-0AB2F8F38306}"/>
                </a:ext>
              </a:extLst>
            </p:cNvPr>
            <p:cNvSpPr txBox="1"/>
            <p:nvPr/>
          </p:nvSpPr>
          <p:spPr>
            <a:xfrm>
              <a:off x="1935583" y="1920775"/>
              <a:ext cx="2004392" cy="369332"/>
            </a:xfrm>
            <a:prstGeom prst="rect">
              <a:avLst/>
            </a:prstGeom>
            <a:noFill/>
          </p:spPr>
          <p:txBody>
            <a:bodyPr wrap="square">
              <a:spAutoFit/>
            </a:bodyPr>
            <a:lstStyle/>
            <a:p>
              <a:pPr algn="ctr"/>
              <a:r>
                <a:rPr lang="en-GB" b="1" dirty="0">
                  <a:solidFill>
                    <a:schemeClr val="bg1"/>
                  </a:solidFill>
                </a:rPr>
                <a:t>DICOM </a:t>
              </a:r>
            </a:p>
          </p:txBody>
        </p:sp>
        <p:sp>
          <p:nvSpPr>
            <p:cNvPr id="25" name="TextBox 24">
              <a:extLst>
                <a:ext uri="{FF2B5EF4-FFF2-40B4-BE49-F238E27FC236}">
                  <a16:creationId xmlns:a16="http://schemas.microsoft.com/office/drawing/2014/main" id="{76DC3463-65D5-83D5-7ABB-0115647E2B93}"/>
                </a:ext>
              </a:extLst>
            </p:cNvPr>
            <p:cNvSpPr txBox="1"/>
            <p:nvPr/>
          </p:nvSpPr>
          <p:spPr>
            <a:xfrm>
              <a:off x="1935583" y="2310016"/>
              <a:ext cx="2004392" cy="338554"/>
            </a:xfrm>
            <a:prstGeom prst="rect">
              <a:avLst/>
            </a:prstGeom>
            <a:noFill/>
          </p:spPr>
          <p:txBody>
            <a:bodyPr wrap="square">
              <a:spAutoFit/>
            </a:bodyPr>
            <a:lstStyle/>
            <a:p>
              <a:pPr algn="ctr"/>
              <a:r>
                <a:rPr lang="en-GB" sz="1600" dirty="0">
                  <a:solidFill>
                    <a:schemeClr val="bg1"/>
                  </a:solidFill>
                </a:rPr>
                <a:t>- Header</a:t>
              </a:r>
            </a:p>
          </p:txBody>
        </p:sp>
        <p:sp>
          <p:nvSpPr>
            <p:cNvPr id="26" name="TextBox 25">
              <a:extLst>
                <a:ext uri="{FF2B5EF4-FFF2-40B4-BE49-F238E27FC236}">
                  <a16:creationId xmlns:a16="http://schemas.microsoft.com/office/drawing/2014/main" id="{DF6FB2C7-E71E-F195-5FC1-7CD3750791AF}"/>
                </a:ext>
              </a:extLst>
            </p:cNvPr>
            <p:cNvSpPr txBox="1"/>
            <p:nvPr/>
          </p:nvSpPr>
          <p:spPr>
            <a:xfrm>
              <a:off x="1935583" y="4065679"/>
              <a:ext cx="2004392" cy="338554"/>
            </a:xfrm>
            <a:prstGeom prst="rect">
              <a:avLst/>
            </a:prstGeom>
            <a:noFill/>
          </p:spPr>
          <p:txBody>
            <a:bodyPr wrap="square">
              <a:spAutoFit/>
            </a:bodyPr>
            <a:lstStyle/>
            <a:p>
              <a:pPr algn="ctr"/>
              <a:r>
                <a:rPr lang="en-GB" sz="1600" dirty="0">
                  <a:solidFill>
                    <a:schemeClr val="bg1"/>
                  </a:solidFill>
                </a:rPr>
                <a:t>- Image</a:t>
              </a:r>
            </a:p>
          </p:txBody>
        </p:sp>
        <p:pic>
          <p:nvPicPr>
            <p:cNvPr id="28" name="Picture 27" descr="A close-up of a human skull&#10;&#10;Description automatically generated with medium confidence">
              <a:extLst>
                <a:ext uri="{FF2B5EF4-FFF2-40B4-BE49-F238E27FC236}">
                  <a16:creationId xmlns:a16="http://schemas.microsoft.com/office/drawing/2014/main" id="{02CDC91A-B91E-E515-0E5C-58C7A4A382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1935584" y="4418313"/>
              <a:ext cx="2004391" cy="2004391"/>
            </a:xfrm>
            <a:prstGeom prst="rect">
              <a:avLst/>
            </a:prstGeom>
          </p:spPr>
        </p:pic>
        <p:pic>
          <p:nvPicPr>
            <p:cNvPr id="7" name="Picture 6" descr="Text&#10;&#10;Description automatically generated">
              <a:extLst>
                <a:ext uri="{FF2B5EF4-FFF2-40B4-BE49-F238E27FC236}">
                  <a16:creationId xmlns:a16="http://schemas.microsoft.com/office/drawing/2014/main" id="{99B9A697-0231-BAF6-8D8D-DD50777E9CC9}"/>
                </a:ext>
              </a:extLst>
            </p:cNvPr>
            <p:cNvPicPr>
              <a:picLocks noChangeAspect="1"/>
            </p:cNvPicPr>
            <p:nvPr/>
          </p:nvPicPr>
          <p:blipFill rotWithShape="1">
            <a:blip r:embed="rId5">
              <a:extLst>
                <a:ext uri="{28A0092B-C50C-407E-A947-70E740481C1C}">
                  <a14:useLocalDpi xmlns:a14="http://schemas.microsoft.com/office/drawing/2010/main" val="0"/>
                </a:ext>
              </a:extLst>
            </a:blip>
            <a:srcRect r="28287"/>
            <a:stretch/>
          </p:blipFill>
          <p:spPr>
            <a:xfrm>
              <a:off x="908276" y="2816137"/>
              <a:ext cx="4415399" cy="1221418"/>
            </a:xfrm>
            <a:prstGeom prst="rect">
              <a:avLst/>
            </a:prstGeom>
          </p:spPr>
        </p:pic>
      </p:grpSp>
      <p:sp>
        <p:nvSpPr>
          <p:cNvPr id="16" name="TextBox 15">
            <a:extLst>
              <a:ext uri="{FF2B5EF4-FFF2-40B4-BE49-F238E27FC236}">
                <a16:creationId xmlns:a16="http://schemas.microsoft.com/office/drawing/2014/main" id="{ABACB048-0032-077E-7BD2-9CBB07E0C8A9}"/>
              </a:ext>
            </a:extLst>
          </p:cNvPr>
          <p:cNvSpPr txBox="1"/>
          <p:nvPr/>
        </p:nvSpPr>
        <p:spPr>
          <a:xfrm>
            <a:off x="6533598" y="3294641"/>
            <a:ext cx="5652752" cy="954107"/>
          </a:xfrm>
          <a:prstGeom prst="rect">
            <a:avLst/>
          </a:prstGeom>
          <a:noFill/>
        </p:spPr>
        <p:txBody>
          <a:bodyPr wrap="square">
            <a:spAutoFit/>
          </a:bodyPr>
          <a:lstStyle/>
          <a:p>
            <a:pPr>
              <a:buFont typeface="+mj-lt"/>
              <a:buAutoNum type="arabicPeriod"/>
            </a:pPr>
            <a:r>
              <a:rPr lang="en-GB" sz="1400" dirty="0"/>
              <a:t> </a:t>
            </a:r>
            <a:r>
              <a:rPr lang="en-GB" sz="1400" dirty="0" err="1"/>
              <a:t>PatientID</a:t>
            </a:r>
            <a:r>
              <a:rPr lang="en-GB" sz="1400" dirty="0"/>
              <a:t> - Separate the different patients</a:t>
            </a:r>
          </a:p>
          <a:p>
            <a:pPr>
              <a:buFont typeface="+mj-lt"/>
              <a:buAutoNum type="arabicPeriod"/>
            </a:pPr>
            <a:r>
              <a:rPr lang="en-GB" sz="1400" dirty="0"/>
              <a:t> </a:t>
            </a:r>
            <a:r>
              <a:rPr lang="en-GB" sz="1400" dirty="0" err="1"/>
              <a:t>SeriesNumber</a:t>
            </a:r>
            <a:r>
              <a:rPr lang="en-GB" sz="1400" dirty="0"/>
              <a:t> - Order slices from the same patient</a:t>
            </a:r>
          </a:p>
          <a:p>
            <a:pPr>
              <a:buFont typeface="+mj-lt"/>
              <a:buAutoNum type="arabicPeriod"/>
            </a:pPr>
            <a:r>
              <a:rPr lang="en-GB" sz="1400" dirty="0"/>
              <a:t> </a:t>
            </a:r>
            <a:r>
              <a:rPr lang="en-GB" sz="1400" dirty="0" err="1"/>
              <a:t>InstanceNumber</a:t>
            </a:r>
            <a:r>
              <a:rPr lang="en-GB" sz="1400" dirty="0"/>
              <a:t> - Order time points for each series/slice </a:t>
            </a:r>
          </a:p>
          <a:p>
            <a:pPr>
              <a:buFont typeface="+mj-lt"/>
              <a:buAutoNum type="arabicPeriod"/>
            </a:pPr>
            <a:r>
              <a:rPr lang="en-GB" sz="1400" dirty="0"/>
              <a:t> </a:t>
            </a:r>
            <a:r>
              <a:rPr lang="en-GB" sz="1400" dirty="0" err="1"/>
              <a:t>ProtocolName</a:t>
            </a:r>
            <a:r>
              <a:rPr lang="en-GB" sz="1400" dirty="0"/>
              <a:t> - Label for the data type e.g. SAX, LAX or 4Ch</a:t>
            </a:r>
          </a:p>
        </p:txBody>
      </p:sp>
      <p:grpSp>
        <p:nvGrpSpPr>
          <p:cNvPr id="13" name="Group 12">
            <a:extLst>
              <a:ext uri="{FF2B5EF4-FFF2-40B4-BE49-F238E27FC236}">
                <a16:creationId xmlns:a16="http://schemas.microsoft.com/office/drawing/2014/main" id="{A679CA26-9DD8-EA9E-4F48-4199EB36DEB6}"/>
              </a:ext>
            </a:extLst>
          </p:cNvPr>
          <p:cNvGrpSpPr/>
          <p:nvPr/>
        </p:nvGrpSpPr>
        <p:grpSpPr>
          <a:xfrm>
            <a:off x="4038481" y="792723"/>
            <a:ext cx="4688910" cy="1718193"/>
            <a:chOff x="6096001" y="1920776"/>
            <a:chExt cx="4688910" cy="1718193"/>
          </a:xfrm>
        </p:grpSpPr>
        <p:sp>
          <p:nvSpPr>
            <p:cNvPr id="18" name="Rectangle 17">
              <a:extLst>
                <a:ext uri="{FF2B5EF4-FFF2-40B4-BE49-F238E27FC236}">
                  <a16:creationId xmlns:a16="http://schemas.microsoft.com/office/drawing/2014/main" id="{E07FE59B-B74A-4585-F3B3-C262E55B749D}"/>
                </a:ext>
              </a:extLst>
            </p:cNvPr>
            <p:cNvSpPr/>
            <p:nvPr/>
          </p:nvSpPr>
          <p:spPr>
            <a:xfrm>
              <a:off x="6096001" y="1920776"/>
              <a:ext cx="4688910" cy="1718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EC20049E-34B9-662D-2573-BF2E46AAFE39}"/>
                </a:ext>
              </a:extLst>
            </p:cNvPr>
            <p:cNvSpPr txBox="1"/>
            <p:nvPr/>
          </p:nvSpPr>
          <p:spPr>
            <a:xfrm>
              <a:off x="7001706" y="1955197"/>
              <a:ext cx="3178824" cy="369332"/>
            </a:xfrm>
            <a:prstGeom prst="rect">
              <a:avLst/>
            </a:prstGeom>
            <a:noFill/>
          </p:spPr>
          <p:txBody>
            <a:bodyPr wrap="square">
              <a:spAutoFit/>
            </a:bodyPr>
            <a:lstStyle/>
            <a:p>
              <a:pPr algn="ctr"/>
              <a:r>
                <a:rPr lang="en-GB" b="1" dirty="0">
                  <a:solidFill>
                    <a:schemeClr val="bg1"/>
                  </a:solidFill>
                </a:rPr>
                <a:t>Unorganised Dataset </a:t>
              </a:r>
            </a:p>
          </p:txBody>
        </p:sp>
        <p:sp>
          <p:nvSpPr>
            <p:cNvPr id="20" name="TextBox 19">
              <a:extLst>
                <a:ext uri="{FF2B5EF4-FFF2-40B4-BE49-F238E27FC236}">
                  <a16:creationId xmlns:a16="http://schemas.microsoft.com/office/drawing/2014/main" id="{FB209907-DFD6-2381-9BEC-EA15DC7463FD}"/>
                </a:ext>
              </a:extLst>
            </p:cNvPr>
            <p:cNvSpPr txBox="1"/>
            <p:nvPr/>
          </p:nvSpPr>
          <p:spPr>
            <a:xfrm>
              <a:off x="7001706" y="2250164"/>
              <a:ext cx="2877499" cy="369332"/>
            </a:xfrm>
            <a:prstGeom prst="rect">
              <a:avLst/>
            </a:prstGeom>
            <a:noFill/>
          </p:spPr>
          <p:txBody>
            <a:bodyPr wrap="square">
              <a:spAutoFit/>
            </a:bodyPr>
            <a:lstStyle/>
            <a:p>
              <a:pPr algn="ctr"/>
              <a:r>
                <a:rPr lang="en-GB" b="1" dirty="0">
                  <a:solidFill>
                    <a:schemeClr val="bg1"/>
                  </a:solidFill>
                </a:rPr>
                <a:t>4106 DICOM files</a:t>
              </a:r>
            </a:p>
          </p:txBody>
        </p:sp>
        <p:pic>
          <p:nvPicPr>
            <p:cNvPr id="12" name="Picture 11" descr="Graphical user interface&#10;&#10;Description automatically generated with low confidence">
              <a:extLst>
                <a:ext uri="{FF2B5EF4-FFF2-40B4-BE49-F238E27FC236}">
                  <a16:creationId xmlns:a16="http://schemas.microsoft.com/office/drawing/2014/main" id="{6F79BD7F-E724-08F9-D027-5752EABF495A}"/>
                </a:ext>
              </a:extLst>
            </p:cNvPr>
            <p:cNvPicPr>
              <a:picLocks noChangeAspect="1"/>
            </p:cNvPicPr>
            <p:nvPr/>
          </p:nvPicPr>
          <p:blipFill rotWithShape="1">
            <a:blip r:embed="rId6">
              <a:extLst>
                <a:ext uri="{28A0092B-C50C-407E-A947-70E740481C1C}">
                  <a14:useLocalDpi xmlns:a14="http://schemas.microsoft.com/office/drawing/2010/main" val="0"/>
                </a:ext>
              </a:extLst>
            </a:blip>
            <a:srcRect l="21024" t="12747" b="60798"/>
            <a:stretch/>
          </p:blipFill>
          <p:spPr>
            <a:xfrm>
              <a:off x="6299516" y="2619496"/>
              <a:ext cx="4281878" cy="837851"/>
            </a:xfrm>
            <a:prstGeom prst="rect">
              <a:avLst/>
            </a:prstGeom>
          </p:spPr>
        </p:pic>
      </p:grpSp>
      <p:sp>
        <p:nvSpPr>
          <p:cNvPr id="27" name="TextBox 26">
            <a:extLst>
              <a:ext uri="{FF2B5EF4-FFF2-40B4-BE49-F238E27FC236}">
                <a16:creationId xmlns:a16="http://schemas.microsoft.com/office/drawing/2014/main" id="{DC081F98-A314-FCE9-1D47-71657FD61BC6}"/>
              </a:ext>
            </a:extLst>
          </p:cNvPr>
          <p:cNvSpPr txBox="1"/>
          <p:nvPr/>
        </p:nvSpPr>
        <p:spPr>
          <a:xfrm>
            <a:off x="6694968" y="5195522"/>
            <a:ext cx="4658371" cy="1477328"/>
          </a:xfrm>
          <a:prstGeom prst="rect">
            <a:avLst/>
          </a:prstGeom>
          <a:noFill/>
        </p:spPr>
        <p:txBody>
          <a:bodyPr wrap="square">
            <a:spAutoFit/>
          </a:bodyPr>
          <a:lstStyle/>
          <a:p>
            <a:pPr algn="ctr"/>
            <a:r>
              <a:rPr lang="en-GB" b="1" dirty="0">
                <a:solidFill>
                  <a:schemeClr val="bg1"/>
                </a:solidFill>
              </a:rPr>
              <a:t>74 patients</a:t>
            </a:r>
          </a:p>
          <a:p>
            <a:pPr algn="ctr"/>
            <a:r>
              <a:rPr lang="en-GB" b="1" dirty="0">
                <a:solidFill>
                  <a:schemeClr val="bg1"/>
                </a:solidFill>
              </a:rPr>
              <a:t>Array of data (</a:t>
            </a:r>
            <a:r>
              <a:rPr lang="en-GB" b="1" dirty="0" err="1">
                <a:solidFill>
                  <a:schemeClr val="bg1"/>
                </a:solidFill>
              </a:rPr>
              <a:t>nsamples,X,Y</a:t>
            </a:r>
            <a:r>
              <a:rPr lang="en-GB" b="1" dirty="0">
                <a:solidFill>
                  <a:schemeClr val="bg1"/>
                </a:solidFill>
              </a:rPr>
              <a:t>, channel)  </a:t>
            </a:r>
          </a:p>
          <a:p>
            <a:pPr algn="ctr"/>
            <a:r>
              <a:rPr lang="en-GB" b="1" dirty="0">
                <a:solidFill>
                  <a:schemeClr val="bg1"/>
                </a:solidFill>
              </a:rPr>
              <a:t>Array of labels (</a:t>
            </a:r>
            <a:r>
              <a:rPr lang="en-GB" b="1" dirty="0" err="1">
                <a:solidFill>
                  <a:schemeClr val="bg1"/>
                </a:solidFill>
              </a:rPr>
              <a:t>nsamples</a:t>
            </a:r>
            <a:r>
              <a:rPr lang="en-GB" b="1" dirty="0">
                <a:solidFill>
                  <a:schemeClr val="bg1"/>
                </a:solidFill>
              </a:rPr>
              <a:t>, output channel)</a:t>
            </a:r>
          </a:p>
          <a:p>
            <a:pPr algn="ctr"/>
            <a:r>
              <a:rPr lang="en-GB" b="1" dirty="0">
                <a:solidFill>
                  <a:schemeClr val="bg1"/>
                </a:solidFill>
              </a:rPr>
              <a:t>183 different slices (124 SAX, 42 non SAX)</a:t>
            </a:r>
          </a:p>
          <a:p>
            <a:pPr algn="ctr"/>
            <a:endParaRPr lang="en-GB" b="1" dirty="0">
              <a:solidFill>
                <a:schemeClr val="bg1"/>
              </a:solidFill>
            </a:endParaRPr>
          </a:p>
        </p:txBody>
      </p:sp>
    </p:spTree>
    <p:extLst>
      <p:ext uri="{BB962C8B-B14F-4D97-AF65-F5344CB8AC3E}">
        <p14:creationId xmlns:p14="http://schemas.microsoft.com/office/powerpoint/2010/main" val="19260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a:t>Formatting the data</a:t>
            </a:r>
          </a:p>
        </p:txBody>
      </p:sp>
      <p:grpSp>
        <p:nvGrpSpPr>
          <p:cNvPr id="3" name="Group 2">
            <a:extLst>
              <a:ext uri="{FF2B5EF4-FFF2-40B4-BE49-F238E27FC236}">
                <a16:creationId xmlns:a16="http://schemas.microsoft.com/office/drawing/2014/main" id="{111C9A9E-B545-0EC8-0823-AD54698F46BB}"/>
              </a:ext>
            </a:extLst>
          </p:cNvPr>
          <p:cNvGrpSpPr/>
          <p:nvPr/>
        </p:nvGrpSpPr>
        <p:grpSpPr>
          <a:xfrm>
            <a:off x="331116" y="1401034"/>
            <a:ext cx="11177269" cy="5041074"/>
            <a:chOff x="331116" y="1401034"/>
            <a:chExt cx="11177269" cy="5041074"/>
          </a:xfrm>
        </p:grpSpPr>
        <p:sp>
          <p:nvSpPr>
            <p:cNvPr id="71" name="TextBox 70">
              <a:extLst>
                <a:ext uri="{FF2B5EF4-FFF2-40B4-BE49-F238E27FC236}">
                  <a16:creationId xmlns:a16="http://schemas.microsoft.com/office/drawing/2014/main" id="{A613FECA-5F96-DE90-FDB7-6C32D43717B7}"/>
                </a:ext>
              </a:extLst>
            </p:cNvPr>
            <p:cNvSpPr txBox="1"/>
            <p:nvPr/>
          </p:nvSpPr>
          <p:spPr>
            <a:xfrm>
              <a:off x="331116" y="2994901"/>
              <a:ext cx="2299020" cy="741336"/>
            </a:xfrm>
            <a:prstGeom prst="rect">
              <a:avLst/>
            </a:prstGeom>
            <a:noFill/>
          </p:spPr>
          <p:txBody>
            <a:bodyPr wrap="square">
              <a:spAutoFit/>
            </a:bodyPr>
            <a:lstStyle/>
            <a:p>
              <a:pPr algn="ctr"/>
              <a:r>
                <a:rPr lang="en-GB" dirty="0"/>
                <a:t>DICOM </a:t>
              </a:r>
            </a:p>
            <a:p>
              <a:pPr algn="ctr"/>
              <a:r>
                <a:rPr lang="en-GB" dirty="0"/>
                <a:t>Database</a:t>
              </a:r>
            </a:p>
          </p:txBody>
        </p:sp>
        <p:sp>
          <p:nvSpPr>
            <p:cNvPr id="72" name="TextBox 71">
              <a:extLst>
                <a:ext uri="{FF2B5EF4-FFF2-40B4-BE49-F238E27FC236}">
                  <a16:creationId xmlns:a16="http://schemas.microsoft.com/office/drawing/2014/main" id="{C89A4032-D9C4-44CB-5B01-68C979B247EB}"/>
                </a:ext>
              </a:extLst>
            </p:cNvPr>
            <p:cNvSpPr txBox="1"/>
            <p:nvPr/>
          </p:nvSpPr>
          <p:spPr>
            <a:xfrm>
              <a:off x="2781845" y="1647467"/>
              <a:ext cx="2290192" cy="423621"/>
            </a:xfrm>
            <a:prstGeom prst="rect">
              <a:avLst/>
            </a:prstGeom>
            <a:noFill/>
          </p:spPr>
          <p:txBody>
            <a:bodyPr wrap="square">
              <a:spAutoFit/>
            </a:bodyPr>
            <a:lstStyle/>
            <a:p>
              <a:pPr algn="ctr"/>
              <a:r>
                <a:rPr lang="en-GB" dirty="0"/>
                <a:t>Image: int32</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215" y="3876839"/>
              <a:ext cx="1048809" cy="1048809"/>
            </a:xfrm>
            <a:prstGeom prst="rect">
              <a:avLst/>
            </a:prstGeom>
          </p:spPr>
        </p:pic>
        <p:cxnSp>
          <p:nvCxnSpPr>
            <p:cNvPr id="86" name="Straight Arrow Connector 85">
              <a:extLst>
                <a:ext uri="{FF2B5EF4-FFF2-40B4-BE49-F238E27FC236}">
                  <a16:creationId xmlns:a16="http://schemas.microsoft.com/office/drawing/2014/main" id="{D59455B0-2002-DBE3-DA5D-41DFD52DA910}"/>
                </a:ext>
              </a:extLst>
            </p:cNvPr>
            <p:cNvCxnSpPr>
              <a:cxnSpLocks/>
              <a:stCxn id="83" idx="3"/>
            </p:cNvCxnSpPr>
            <p:nvPr/>
          </p:nvCxnSpPr>
          <p:spPr>
            <a:xfrm flipV="1">
              <a:off x="1957024" y="3490683"/>
              <a:ext cx="498133" cy="910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6B1E2E59-6883-DE22-75DA-2BD34C5CDD56}"/>
                </a:ext>
              </a:extLst>
            </p:cNvPr>
            <p:cNvSpPr txBox="1"/>
            <p:nvPr/>
          </p:nvSpPr>
          <p:spPr>
            <a:xfrm>
              <a:off x="2650961" y="5700772"/>
              <a:ext cx="2290192" cy="741336"/>
            </a:xfrm>
            <a:prstGeom prst="rect">
              <a:avLst/>
            </a:prstGeom>
            <a:noFill/>
          </p:spPr>
          <p:txBody>
            <a:bodyPr wrap="square">
              <a:spAutoFit/>
            </a:bodyPr>
            <a:lstStyle/>
            <a:p>
              <a:pPr algn="ctr"/>
              <a:r>
                <a:rPr lang="en-GB" dirty="0"/>
                <a:t>Label: text</a:t>
              </a:r>
            </a:p>
            <a:p>
              <a:pPr algn="ctr"/>
              <a:r>
                <a:rPr lang="en-GB" dirty="0"/>
                <a:t>‘SAX’</a:t>
              </a:r>
            </a:p>
          </p:txBody>
        </p:sp>
        <p:cxnSp>
          <p:nvCxnSpPr>
            <p:cNvPr id="100" name="Straight Arrow Connector 99">
              <a:extLst>
                <a:ext uri="{FF2B5EF4-FFF2-40B4-BE49-F238E27FC236}">
                  <a16:creationId xmlns:a16="http://schemas.microsoft.com/office/drawing/2014/main" id="{9B11A356-7DBE-2FA3-9E15-A8BA3B1F3FBD}"/>
                </a:ext>
              </a:extLst>
            </p:cNvPr>
            <p:cNvCxnSpPr>
              <a:cxnSpLocks/>
              <a:stCxn id="83" idx="3"/>
              <a:endCxn id="99" idx="1"/>
            </p:cNvCxnSpPr>
            <p:nvPr/>
          </p:nvCxnSpPr>
          <p:spPr>
            <a:xfrm>
              <a:off x="1957024" y="4401244"/>
              <a:ext cx="693937" cy="16701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6A0C6E39-AB7E-585F-4FD5-95004851D8CC}"/>
                </a:ext>
              </a:extLst>
            </p:cNvPr>
            <p:cNvSpPr txBox="1"/>
            <p:nvPr/>
          </p:nvSpPr>
          <p:spPr>
            <a:xfrm>
              <a:off x="5539297" y="1401034"/>
              <a:ext cx="2862314" cy="741336"/>
            </a:xfrm>
            <a:prstGeom prst="rect">
              <a:avLst/>
            </a:prstGeom>
            <a:noFill/>
          </p:spPr>
          <p:txBody>
            <a:bodyPr wrap="square">
              <a:spAutoFit/>
            </a:bodyPr>
            <a:lstStyle/>
            <a:p>
              <a:pPr algn="ctr"/>
              <a:r>
                <a:rPr lang="en-GB" dirty="0"/>
                <a:t>Image: float32 [0 1]</a:t>
              </a:r>
            </a:p>
            <a:p>
              <a:pPr algn="ctr"/>
              <a:r>
                <a:rPr lang="en-GB" dirty="0"/>
                <a:t>Input size 128x128</a:t>
              </a:r>
            </a:p>
          </p:txBody>
        </p:sp>
        <p:sp>
          <p:nvSpPr>
            <p:cNvPr id="114" name="TextBox 113">
              <a:extLst>
                <a:ext uri="{FF2B5EF4-FFF2-40B4-BE49-F238E27FC236}">
                  <a16:creationId xmlns:a16="http://schemas.microsoft.com/office/drawing/2014/main" id="{B45725F3-C0B5-6B1C-1F39-83C7C173A0A8}"/>
                </a:ext>
              </a:extLst>
            </p:cNvPr>
            <p:cNvSpPr txBox="1"/>
            <p:nvPr/>
          </p:nvSpPr>
          <p:spPr>
            <a:xfrm>
              <a:off x="5539297" y="5613103"/>
              <a:ext cx="2725018" cy="741336"/>
            </a:xfrm>
            <a:prstGeom prst="rect">
              <a:avLst/>
            </a:prstGeom>
            <a:noFill/>
          </p:spPr>
          <p:txBody>
            <a:bodyPr wrap="square">
              <a:spAutoFit/>
            </a:bodyPr>
            <a:lstStyle/>
            <a:p>
              <a:pPr algn="ctr"/>
              <a:r>
                <a:rPr lang="en-GB" dirty="0"/>
                <a:t>Label: hot encoded</a:t>
              </a:r>
            </a:p>
            <a:p>
              <a:pPr algn="ctr"/>
              <a:r>
                <a:rPr lang="en-GB" dirty="0"/>
                <a:t>1</a:t>
              </a:r>
            </a:p>
          </p:txBody>
        </p:sp>
        <p:sp>
          <p:nvSpPr>
            <p:cNvPr id="16" name="TextBox 15">
              <a:extLst>
                <a:ext uri="{FF2B5EF4-FFF2-40B4-BE49-F238E27FC236}">
                  <a16:creationId xmlns:a16="http://schemas.microsoft.com/office/drawing/2014/main" id="{18FADBD0-6474-0322-5DF5-7F400C46B545}"/>
                </a:ext>
              </a:extLst>
            </p:cNvPr>
            <p:cNvSpPr txBox="1"/>
            <p:nvPr/>
          </p:nvSpPr>
          <p:spPr>
            <a:xfrm>
              <a:off x="8334527" y="1674611"/>
              <a:ext cx="3173858" cy="369332"/>
            </a:xfrm>
            <a:prstGeom prst="rect">
              <a:avLst/>
            </a:prstGeom>
            <a:noFill/>
          </p:spPr>
          <p:txBody>
            <a:bodyPr wrap="square">
              <a:spAutoFit/>
            </a:bodyPr>
            <a:lstStyle/>
            <a:p>
              <a:pPr algn="ctr"/>
              <a:r>
                <a:rPr lang="en-GB" dirty="0"/>
                <a:t>Contrast Normalization</a:t>
              </a:r>
            </a:p>
          </p:txBody>
        </p:sp>
        <p:sp>
          <p:nvSpPr>
            <p:cNvPr id="17" name="TextBox 16">
              <a:extLst>
                <a:ext uri="{FF2B5EF4-FFF2-40B4-BE49-F238E27FC236}">
                  <a16:creationId xmlns:a16="http://schemas.microsoft.com/office/drawing/2014/main" id="{AE3CBAFF-E1B9-B1EA-9E7E-1E6A40E41372}"/>
                </a:ext>
              </a:extLst>
            </p:cNvPr>
            <p:cNvSpPr txBox="1"/>
            <p:nvPr/>
          </p:nvSpPr>
          <p:spPr>
            <a:xfrm>
              <a:off x="8598587" y="5613103"/>
              <a:ext cx="2725018" cy="646331"/>
            </a:xfrm>
            <a:prstGeom prst="rect">
              <a:avLst/>
            </a:prstGeom>
            <a:noFill/>
          </p:spPr>
          <p:txBody>
            <a:bodyPr wrap="square">
              <a:spAutoFit/>
            </a:bodyPr>
            <a:lstStyle/>
            <a:p>
              <a:pPr algn="ctr"/>
              <a:r>
                <a:rPr lang="en-GB" dirty="0"/>
                <a:t>Label: hot encoded</a:t>
              </a:r>
            </a:p>
            <a:p>
              <a:pPr algn="ctr"/>
              <a:r>
                <a:rPr lang="en-GB" dirty="0"/>
                <a:t>1</a:t>
              </a:r>
            </a:p>
          </p:txBody>
        </p:sp>
      </p:grpSp>
      <p:pic>
        <p:nvPicPr>
          <p:cNvPr id="2" name="Picture 1">
            <a:extLst>
              <a:ext uri="{FF2B5EF4-FFF2-40B4-BE49-F238E27FC236}">
                <a16:creationId xmlns:a16="http://schemas.microsoft.com/office/drawing/2014/main" id="{6AFBCC7E-9109-4E58-29D0-D8DAADDBA0F6}"/>
              </a:ext>
            </a:extLst>
          </p:cNvPr>
          <p:cNvPicPr>
            <a:picLocks noChangeAspect="1"/>
          </p:cNvPicPr>
          <p:nvPr/>
        </p:nvPicPr>
        <p:blipFill>
          <a:blip r:embed="rId5"/>
          <a:stretch>
            <a:fillRect/>
          </a:stretch>
        </p:blipFill>
        <p:spPr>
          <a:xfrm>
            <a:off x="2582218" y="1993162"/>
            <a:ext cx="8639175" cy="3486150"/>
          </a:xfrm>
          <a:prstGeom prst="rect">
            <a:avLst/>
          </a:prstGeom>
        </p:spPr>
      </p:pic>
    </p:spTree>
    <p:extLst>
      <p:ext uri="{BB962C8B-B14F-4D97-AF65-F5344CB8AC3E}">
        <p14:creationId xmlns:p14="http://schemas.microsoft.com/office/powerpoint/2010/main" val="280747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Splitting the data</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7304" y="2012834"/>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27234"/>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96939"/>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Tree>
    <p:extLst>
      <p:ext uri="{BB962C8B-B14F-4D97-AF65-F5344CB8AC3E}">
        <p14:creationId xmlns:p14="http://schemas.microsoft.com/office/powerpoint/2010/main" val="181161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err="1"/>
              <a:t>Vizualizing</a:t>
            </a:r>
            <a:r>
              <a:rPr lang="en-GB" dirty="0"/>
              <a:t> the data</a:t>
            </a:r>
          </a:p>
        </p:txBody>
      </p:sp>
      <p:sp>
        <p:nvSpPr>
          <p:cNvPr id="22" name="TextBox 21">
            <a:extLst>
              <a:ext uri="{FF2B5EF4-FFF2-40B4-BE49-F238E27FC236}">
                <a16:creationId xmlns:a16="http://schemas.microsoft.com/office/drawing/2014/main" id="{050DB5AA-C01B-094D-6977-FE632EECD717}"/>
              </a:ext>
            </a:extLst>
          </p:cNvPr>
          <p:cNvSpPr txBox="1"/>
          <p:nvPr/>
        </p:nvSpPr>
        <p:spPr>
          <a:xfrm>
            <a:off x="520146" y="1932343"/>
            <a:ext cx="5821020" cy="3416320"/>
          </a:xfrm>
          <a:prstGeom prst="rect">
            <a:avLst/>
          </a:prstGeom>
          <a:noFill/>
        </p:spPr>
        <p:txBody>
          <a:bodyPr wrap="square" rtlCol="0">
            <a:spAutoFit/>
          </a:bodyPr>
          <a:lstStyle/>
          <a:p>
            <a:r>
              <a:rPr lang="en-GB" dirty="0"/>
              <a:t>Don’t forget to look at the images! </a:t>
            </a:r>
          </a:p>
          <a:p>
            <a:endParaRPr lang="en-GB" dirty="0"/>
          </a:p>
          <a:p>
            <a:r>
              <a:rPr lang="en-GB" dirty="0"/>
              <a:t>Python array:</a:t>
            </a:r>
          </a:p>
          <a:p>
            <a:r>
              <a:rPr lang="en-GB" dirty="0" err="1"/>
              <a:t>train_data</a:t>
            </a:r>
            <a:r>
              <a:rPr lang="en-GB" dirty="0"/>
              <a:t>: </a:t>
            </a:r>
            <a:r>
              <a:rPr lang="en-GB" dirty="0" err="1"/>
              <a:t>train_data.shape</a:t>
            </a:r>
            <a:r>
              <a:rPr lang="en-GB" dirty="0"/>
              <a:t> -&gt; (</a:t>
            </a:r>
            <a:r>
              <a:rPr lang="en-GB" dirty="0" err="1"/>
              <a:t>nsamples</a:t>
            </a:r>
            <a:r>
              <a:rPr lang="en-GB" dirty="0"/>
              <a:t>, 128, 128, 1)</a:t>
            </a:r>
          </a:p>
          <a:p>
            <a:endParaRPr lang="en-GB" dirty="0"/>
          </a:p>
          <a:p>
            <a:r>
              <a:rPr lang="en-GB" dirty="0"/>
              <a:t>Access sample #0 :</a:t>
            </a:r>
          </a:p>
          <a:p>
            <a:r>
              <a:rPr lang="en-GB" dirty="0" err="1"/>
              <a:t>plt.imshow</a:t>
            </a:r>
            <a:r>
              <a:rPr lang="en-GB" dirty="0"/>
              <a:t>(</a:t>
            </a:r>
            <a:r>
              <a:rPr lang="en-GB" dirty="0" err="1"/>
              <a:t>train_data</a:t>
            </a:r>
            <a:r>
              <a:rPr lang="en-GB" dirty="0"/>
              <a:t>[0,:,:,0] ,</a:t>
            </a:r>
            <a:r>
              <a:rPr lang="en-GB" dirty="0" err="1"/>
              <a:t>cmap</a:t>
            </a:r>
            <a:r>
              <a:rPr lang="en-GB" dirty="0"/>
              <a:t>=‘</a:t>
            </a:r>
            <a:r>
              <a:rPr lang="en-GB" dirty="0" err="1"/>
              <a:t>gray</a:t>
            </a:r>
            <a:r>
              <a:rPr lang="en-GB" dirty="0"/>
              <a:t>’)</a:t>
            </a:r>
          </a:p>
          <a:p>
            <a:endParaRPr lang="en-GB" dirty="0"/>
          </a:p>
          <a:p>
            <a:r>
              <a:rPr lang="en-GB" dirty="0"/>
              <a:t>Access last sample (#-1):</a:t>
            </a:r>
          </a:p>
          <a:p>
            <a:r>
              <a:rPr lang="en-GB" dirty="0" err="1"/>
              <a:t>plt.imshow</a:t>
            </a:r>
            <a:r>
              <a:rPr lang="en-GB" dirty="0"/>
              <a:t>(</a:t>
            </a:r>
            <a:r>
              <a:rPr lang="en-GB" dirty="0" err="1"/>
              <a:t>train_data</a:t>
            </a:r>
            <a:r>
              <a:rPr lang="en-GB" dirty="0"/>
              <a:t>[-1,:,:,0], </a:t>
            </a:r>
            <a:r>
              <a:rPr lang="en-GB" dirty="0" err="1"/>
              <a:t>cmap</a:t>
            </a:r>
            <a:r>
              <a:rPr lang="en-GB" dirty="0"/>
              <a:t>=‘</a:t>
            </a:r>
            <a:r>
              <a:rPr lang="en-GB" dirty="0" err="1"/>
              <a:t>gray</a:t>
            </a:r>
            <a:r>
              <a:rPr lang="en-GB" dirty="0"/>
              <a:t>’)</a:t>
            </a:r>
          </a:p>
          <a:p>
            <a:endParaRPr lang="en-GB" dirty="0"/>
          </a:p>
          <a:p>
            <a:endParaRPr lang="en-GB" dirty="0"/>
          </a:p>
        </p:txBody>
      </p:sp>
      <p:pic>
        <p:nvPicPr>
          <p:cNvPr id="4" name="Picture 3" descr="A picture containing text, posing, bunch, window&#10;&#10;Description automatically generated">
            <a:extLst>
              <a:ext uri="{FF2B5EF4-FFF2-40B4-BE49-F238E27FC236}">
                <a16:creationId xmlns:a16="http://schemas.microsoft.com/office/drawing/2014/main" id="{3D732A7C-50CB-C36A-2C55-3503ADF26FF0}"/>
              </a:ext>
            </a:extLst>
          </p:cNvPr>
          <p:cNvPicPr>
            <a:picLocks noChangeAspect="1"/>
          </p:cNvPicPr>
          <p:nvPr/>
        </p:nvPicPr>
        <p:blipFill rotWithShape="1">
          <a:blip r:embed="rId3">
            <a:extLst>
              <a:ext uri="{28A0092B-C50C-407E-A947-70E740481C1C}">
                <a14:useLocalDpi xmlns:a14="http://schemas.microsoft.com/office/drawing/2010/main" val="0"/>
              </a:ext>
            </a:extLst>
          </a:blip>
          <a:srcRect r="29869"/>
          <a:stretch/>
        </p:blipFill>
        <p:spPr>
          <a:xfrm>
            <a:off x="6470375" y="1217704"/>
            <a:ext cx="5567554" cy="4568600"/>
          </a:xfrm>
          <a:prstGeom prst="rect">
            <a:avLst/>
          </a:prstGeom>
        </p:spPr>
      </p:pic>
    </p:spTree>
    <p:extLst>
      <p:ext uri="{BB962C8B-B14F-4D97-AF65-F5344CB8AC3E}">
        <p14:creationId xmlns:p14="http://schemas.microsoft.com/office/powerpoint/2010/main" val="162864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Hands on: </a:t>
            </a:r>
            <a:br>
              <a:rPr lang="en-GB" dirty="0"/>
            </a:br>
            <a:r>
              <a:rPr lang="en-GB" dirty="0"/>
              <a:t>Preparing the data and running the model</a:t>
            </a:r>
          </a:p>
        </p:txBody>
      </p:sp>
    </p:spTree>
    <p:extLst>
      <p:ext uri="{BB962C8B-B14F-4D97-AF65-F5344CB8AC3E}">
        <p14:creationId xmlns:p14="http://schemas.microsoft.com/office/powerpoint/2010/main" val="178867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89B423-8A8A-9B46-D8AD-1CAB3BDB3CAA}"/>
              </a:ext>
            </a:extLst>
          </p:cNvPr>
          <p:cNvSpPr txBox="1"/>
          <p:nvPr/>
        </p:nvSpPr>
        <p:spPr>
          <a:xfrm>
            <a:off x="187600" y="74400"/>
            <a:ext cx="7694129"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Downloading the data to the </a:t>
            </a:r>
            <a:r>
              <a:rPr lang="en-GB" sz="2200" b="1" dirty="0" err="1">
                <a:solidFill>
                  <a:schemeClr val="bg1"/>
                </a:solidFill>
                <a:effectLst/>
                <a:latin typeface="Arial" panose="020B0604020202020204" pitchFamily="34" charset="0"/>
                <a:cs typeface="Arial" panose="020B0604020202020204" pitchFamily="34" charset="0"/>
              </a:rPr>
              <a:t>downloadpath</a:t>
            </a:r>
            <a:r>
              <a:rPr lang="en-GB" sz="2200" b="1" dirty="0">
                <a:solidFill>
                  <a:schemeClr val="bg1"/>
                </a:solidFill>
                <a:effectLst/>
                <a:latin typeface="Arial" panose="020B0604020202020204" pitchFamily="34" charset="0"/>
                <a:cs typeface="Arial" panose="020B0604020202020204" pitchFamily="34" charset="0"/>
              </a:rPr>
              <a:t> folder</a:t>
            </a:r>
          </a:p>
        </p:txBody>
      </p:sp>
      <p:sp>
        <p:nvSpPr>
          <p:cNvPr id="7" name="TextBox 6">
            <a:extLst>
              <a:ext uri="{FF2B5EF4-FFF2-40B4-BE49-F238E27FC236}">
                <a16:creationId xmlns:a16="http://schemas.microsoft.com/office/drawing/2014/main" id="{57F2CB40-E5B3-13CD-13F9-62BA71EBF58F}"/>
              </a:ext>
            </a:extLst>
          </p:cNvPr>
          <p:cNvSpPr txBox="1"/>
          <p:nvPr/>
        </p:nvSpPr>
        <p:spPr>
          <a:xfrm>
            <a:off x="1539322" y="1311392"/>
            <a:ext cx="7992305" cy="1815882"/>
          </a:xfrm>
          <a:prstGeom prst="rect">
            <a:avLst/>
          </a:prstGeom>
          <a:noFill/>
        </p:spPr>
        <p:txBody>
          <a:bodyPr wrap="square">
            <a:spAutoFit/>
          </a:bodyPr>
          <a:lstStyle/>
          <a:p>
            <a:r>
              <a:rPr lang="en-GB" sz="1600" b="0" dirty="0" err="1">
                <a:solidFill>
                  <a:srgbClr val="9CDCFE"/>
                </a:solidFill>
                <a:effectLst/>
                <a:latin typeface="Arial" panose="020B0604020202020204" pitchFamily="34" charset="0"/>
                <a:cs typeface="Arial" panose="020B0604020202020204" pitchFamily="34" charset="0"/>
              </a:rPr>
              <a:t>images_url</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"https://media.githubusercontent.com/media/</a:t>
            </a:r>
            <a:r>
              <a:rPr lang="en-GB" sz="1600" b="0" dirty="0" err="1">
                <a:solidFill>
                  <a:srgbClr val="CE9178"/>
                </a:solidFill>
                <a:effectLst/>
                <a:latin typeface="Arial" panose="020B0604020202020204" pitchFamily="34" charset="0"/>
                <a:cs typeface="Arial" panose="020B0604020202020204" pitchFamily="34" charset="0"/>
              </a:rPr>
              <a:t>mrphys</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MLinCHD_Workshop</a:t>
            </a:r>
            <a:r>
              <a:rPr lang="en-GB" sz="1600" b="0" dirty="0">
                <a:solidFill>
                  <a:srgbClr val="CE9178"/>
                </a:solidFill>
                <a:effectLst/>
                <a:latin typeface="Arial" panose="020B0604020202020204" pitchFamily="34" charset="0"/>
                <a:cs typeface="Arial" panose="020B0604020202020204" pitchFamily="34" charset="0"/>
              </a:rPr>
              <a:t>/WIP_Workshop2/Workshop2/data/DICOMfiles.zip"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F44747"/>
                </a:solidFill>
                <a:effectLst/>
                <a:latin typeface="Arial" panose="020B0604020202020204" pitchFamily="34" charset="0"/>
                <a:cs typeface="Arial" panose="020B0604020202020204" pitchFamily="34" charset="0"/>
              </a:rPr>
              <a:t>!</a:t>
            </a:r>
            <a:r>
              <a:rPr lang="en-GB" sz="1600" b="0" dirty="0" err="1">
                <a:solidFill>
                  <a:srgbClr val="D4D4D4"/>
                </a:solidFill>
                <a:effectLst/>
                <a:latin typeface="Arial" panose="020B0604020202020204" pitchFamily="34" charset="0"/>
                <a:cs typeface="Arial" panose="020B0604020202020204" pitchFamily="34" charset="0"/>
              </a:rPr>
              <a:t>wget</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D4D4D4"/>
                </a:solidFill>
                <a:effectLst/>
                <a:latin typeface="Arial" panose="020B0604020202020204" pitchFamily="34" charset="0"/>
                <a:cs typeface="Arial" panose="020B0604020202020204" pitchFamily="34" charset="0"/>
              </a:rPr>
              <a:t>images_url</a:t>
            </a:r>
            <a:r>
              <a:rPr lang="en-GB" sz="1600" b="0" dirty="0">
                <a:solidFill>
                  <a:srgbClr val="D4D4D4"/>
                </a:solidFill>
                <a:effectLst/>
                <a:latin typeface="Arial" panose="020B0604020202020204" pitchFamily="34" charset="0"/>
                <a:cs typeface="Arial" panose="020B0604020202020204" pitchFamily="34" charset="0"/>
              </a:rPr>
              <a:t>} -P {</a:t>
            </a:r>
            <a:r>
              <a:rPr lang="en-GB" sz="1600" b="0" dirty="0" err="1">
                <a:solidFill>
                  <a:srgbClr val="D4D4D4"/>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tmp_path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'/DICOMfiles.zip'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'/Workshop/'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F44747"/>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unzip {</a:t>
            </a:r>
            <a:r>
              <a:rPr lang="en-GB" sz="1600" b="0" dirty="0" err="1">
                <a:solidFill>
                  <a:srgbClr val="D4D4D4"/>
                </a:solidFill>
                <a:effectLst/>
                <a:latin typeface="Arial" panose="020B0604020202020204" pitchFamily="34" charset="0"/>
                <a:cs typeface="Arial" panose="020B0604020202020204" pitchFamily="34" charset="0"/>
              </a:rPr>
              <a:t>tmp_path</a:t>
            </a:r>
            <a:r>
              <a:rPr lang="en-GB" sz="1600" b="0" dirty="0">
                <a:solidFill>
                  <a:srgbClr val="D4D4D4"/>
                </a:solidFill>
                <a:effectLst/>
                <a:latin typeface="Arial" panose="020B0604020202020204" pitchFamily="34" charset="0"/>
                <a:cs typeface="Arial" panose="020B0604020202020204" pitchFamily="34" charset="0"/>
              </a:rPr>
              <a:t>} -d {</a:t>
            </a:r>
            <a:r>
              <a:rPr lang="en-GB" sz="1600" b="0" dirty="0" err="1">
                <a:solidFill>
                  <a:srgbClr val="D4D4D4"/>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'/Workshop/</a:t>
            </a:r>
            <a:r>
              <a:rPr lang="en-GB" sz="1600" b="0" dirty="0" err="1">
                <a:solidFill>
                  <a:srgbClr val="CE9178"/>
                </a:solidFill>
                <a:effectLst/>
                <a:latin typeface="Arial" panose="020B0604020202020204" pitchFamily="34" charset="0"/>
                <a:cs typeface="Arial" panose="020B0604020202020204" pitchFamily="34" charset="0"/>
              </a:rPr>
              <a:t>DICOMfiles</a:t>
            </a:r>
            <a:r>
              <a:rPr lang="en-GB" sz="1600" b="0" dirty="0">
                <a:solidFill>
                  <a:srgbClr val="CE9178"/>
                </a:solidFill>
                <a:effectLst/>
                <a:latin typeface="Arial" panose="020B0604020202020204" pitchFamily="34" charset="0"/>
                <a:cs typeface="Arial" panose="020B0604020202020204" pitchFamily="34" charset="0"/>
              </a:rPr>
              <a:t>/'</a:t>
            </a:r>
            <a:endParaRPr lang="en-GB" sz="1600" b="0" dirty="0">
              <a:solidFill>
                <a:srgbClr val="D4D4D4"/>
              </a:solidFill>
              <a:effectLst/>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8B72807A-0667-9536-769D-3DC2F811F261}"/>
              </a:ext>
            </a:extLst>
          </p:cNvPr>
          <p:cNvCxnSpPr/>
          <p:nvPr/>
        </p:nvCxnSpPr>
        <p:spPr>
          <a:xfrm>
            <a:off x="5188226" y="1987826"/>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02EECF-71B8-26A5-465E-B9C10974E46F}"/>
              </a:ext>
            </a:extLst>
          </p:cNvPr>
          <p:cNvSpPr txBox="1"/>
          <p:nvPr/>
        </p:nvSpPr>
        <p:spPr>
          <a:xfrm>
            <a:off x="7126357" y="1803160"/>
            <a:ext cx="3846443" cy="369332"/>
          </a:xfrm>
          <a:prstGeom prst="rect">
            <a:avLst/>
          </a:prstGeom>
          <a:noFill/>
        </p:spPr>
        <p:txBody>
          <a:bodyPr wrap="square">
            <a:spAutoFit/>
          </a:bodyPr>
          <a:lstStyle/>
          <a:p>
            <a:r>
              <a:rPr lang="en-GB" sz="1800" b="0" dirty="0">
                <a:solidFill>
                  <a:srgbClr val="FF0000"/>
                </a:solidFill>
                <a:effectLst/>
                <a:latin typeface="Arial" panose="020B0604020202020204" pitchFamily="34" charset="0"/>
                <a:cs typeface="Arial" panose="020B0604020202020204" pitchFamily="34" charset="0"/>
              </a:rPr>
              <a:t>Downloads the data from </a:t>
            </a:r>
            <a:r>
              <a:rPr lang="en-GB" sz="1800" b="0" dirty="0" err="1">
                <a:solidFill>
                  <a:srgbClr val="FF0000"/>
                </a:solidFill>
                <a:effectLst/>
                <a:latin typeface="Arial" panose="020B0604020202020204" pitchFamily="34" charset="0"/>
                <a:cs typeface="Arial" panose="020B0604020202020204" pitchFamily="34" charset="0"/>
              </a:rPr>
              <a:t>github</a:t>
            </a:r>
            <a:endParaRPr lang="en-GB" dirty="0">
              <a:solidFill>
                <a:srgbClr val="FF0000"/>
              </a:solidFill>
            </a:endParaRPr>
          </a:p>
        </p:txBody>
      </p:sp>
      <p:cxnSp>
        <p:nvCxnSpPr>
          <p:cNvPr id="13" name="Straight Arrow Connector 12">
            <a:extLst>
              <a:ext uri="{FF2B5EF4-FFF2-40B4-BE49-F238E27FC236}">
                <a16:creationId xmlns:a16="http://schemas.microsoft.com/office/drawing/2014/main" id="{DF001932-0EC9-117C-3F84-E9937A33B70D}"/>
              </a:ext>
            </a:extLst>
          </p:cNvPr>
          <p:cNvCxnSpPr/>
          <p:nvPr/>
        </p:nvCxnSpPr>
        <p:spPr>
          <a:xfrm>
            <a:off x="4793974" y="2747977"/>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B30042-DFB1-AC4F-B1E7-18F0071D8E9C}"/>
              </a:ext>
            </a:extLst>
          </p:cNvPr>
          <p:cNvSpPr txBox="1"/>
          <p:nvPr/>
        </p:nvSpPr>
        <p:spPr>
          <a:xfrm>
            <a:off x="6732105" y="2563311"/>
            <a:ext cx="4389782" cy="369332"/>
          </a:xfrm>
          <a:prstGeom prst="rect">
            <a:avLst/>
          </a:prstGeom>
          <a:noFill/>
        </p:spPr>
        <p:txBody>
          <a:bodyPr wrap="square">
            <a:spAutoFit/>
          </a:bodyPr>
          <a:lstStyle/>
          <a:p>
            <a:r>
              <a:rPr lang="en-GB" dirty="0">
                <a:solidFill>
                  <a:srgbClr val="FF0000"/>
                </a:solidFill>
                <a:latin typeface="Arial" panose="020B0604020202020204" pitchFamily="34" charset="0"/>
                <a:cs typeface="Arial" panose="020B0604020202020204" pitchFamily="34" charset="0"/>
              </a:rPr>
              <a:t>Decompress the data into specified folder</a:t>
            </a:r>
            <a:endParaRPr lang="en-GB" dirty="0">
              <a:solidFill>
                <a:srgbClr val="FF0000"/>
              </a:solidFill>
            </a:endParaRPr>
          </a:p>
        </p:txBody>
      </p:sp>
    </p:spTree>
    <p:extLst>
      <p:ext uri="{BB962C8B-B14F-4D97-AF65-F5344CB8AC3E}">
        <p14:creationId xmlns:p14="http://schemas.microsoft.com/office/powerpoint/2010/main" val="264359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a:bodyPr>
          <a:lstStyle/>
          <a:p>
            <a:pPr marL="514350" indent="-514350">
              <a:buFont typeface="+mj-lt"/>
              <a:buAutoNum type="arabicPeriod"/>
            </a:pPr>
            <a:r>
              <a:rPr lang="en-GB" dirty="0"/>
              <a:t>Basics of classification</a:t>
            </a:r>
          </a:p>
          <a:p>
            <a:pPr marL="514350" indent="-514350">
              <a:buFont typeface="+mj-lt"/>
              <a:buAutoNum type="arabicPeriod"/>
            </a:pPr>
            <a:r>
              <a:rPr lang="en-GB" dirty="0"/>
              <a:t>Hands-on: Logistic regression</a:t>
            </a:r>
          </a:p>
          <a:p>
            <a:pPr marL="514350" indent="-514350">
              <a:buFont typeface="+mj-lt"/>
              <a:buAutoNum type="arabicPeriod"/>
            </a:pPr>
            <a:r>
              <a:rPr lang="en-GB" dirty="0"/>
              <a:t>Introduction to classification in medical imaging</a:t>
            </a:r>
          </a:p>
          <a:p>
            <a:pPr marL="514350" indent="-514350">
              <a:buFont typeface="+mj-lt"/>
              <a:buAutoNum type="arabicPeriod"/>
            </a:pPr>
            <a:r>
              <a:rPr lang="en-GB" dirty="0"/>
              <a:t>Hands-on: Building a classification model</a:t>
            </a:r>
          </a:p>
          <a:p>
            <a:pPr marL="514350" indent="-514350">
              <a:buFont typeface="+mj-lt"/>
              <a:buAutoNum type="arabicPeriod"/>
            </a:pPr>
            <a:r>
              <a:rPr lang="en-GB" dirty="0"/>
              <a:t>Preparing the data</a:t>
            </a:r>
          </a:p>
          <a:p>
            <a:pPr marL="514350" indent="-514350">
              <a:buFont typeface="+mj-lt"/>
              <a:buAutoNum type="arabicPeriod"/>
            </a:pPr>
            <a:r>
              <a:rPr lang="en-GB" dirty="0"/>
              <a:t>Hands-on: Preparing the data and running a classification</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1A3E5A-9F52-6267-7ADC-30C268E73F51}"/>
              </a:ext>
            </a:extLst>
          </p:cNvPr>
          <p:cNvSpPr txBox="1"/>
          <p:nvPr/>
        </p:nvSpPr>
        <p:spPr>
          <a:xfrm>
            <a:off x="117613" y="866289"/>
            <a:ext cx="11521109" cy="5909310"/>
          </a:xfrm>
          <a:prstGeom prst="rect">
            <a:avLst/>
          </a:prstGeom>
          <a:noFill/>
        </p:spPr>
        <p:txBody>
          <a:bodyPr wrap="square">
            <a:spAutoFit/>
          </a:bodyPr>
          <a:lstStyle/>
          <a:p>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file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sort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os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listdir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image_path</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6A9955"/>
                </a:solidFill>
                <a:effectLst/>
                <a:latin typeface="Arial" panose="020B0604020202020204" pitchFamily="34" charset="0"/>
                <a:cs typeface="Arial" panose="020B0604020202020204" pitchFamily="34" charset="0"/>
              </a:rPr>
              <a:t># Check whether file is in </a:t>
            </a:r>
            <a:r>
              <a:rPr lang="en-GB" sz="1400" b="0" dirty="0" err="1">
                <a:solidFill>
                  <a:srgbClr val="6A9955"/>
                </a:solidFill>
                <a:effectLst/>
                <a:latin typeface="Arial" panose="020B0604020202020204" pitchFamily="34" charset="0"/>
                <a:cs typeface="Arial" panose="020B0604020202020204" pitchFamily="34" charset="0"/>
              </a:rPr>
              <a:t>dcm</a:t>
            </a:r>
            <a:r>
              <a:rPr lang="en-GB" sz="1400" b="0" dirty="0">
                <a:solidFill>
                  <a:srgbClr val="6A9955"/>
                </a:solidFill>
                <a:effectLst/>
                <a:latin typeface="Arial" panose="020B0604020202020204" pitchFamily="34" charset="0"/>
                <a:cs typeface="Arial" panose="020B0604020202020204" pitchFamily="34" charset="0"/>
              </a:rPr>
              <a:t> format or not</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file</a:t>
            </a:r>
            <a:r>
              <a:rPr lang="en-GB" sz="1400" b="0" dirty="0" err="1">
                <a:solidFill>
                  <a:srgbClr val="D4D4D4"/>
                </a:solidFill>
                <a:effectLst/>
                <a:latin typeface="Arial" panose="020B0604020202020204" pitchFamily="34" charset="0"/>
                <a:cs typeface="Arial" panose="020B0604020202020204" pitchFamily="34" charset="0"/>
              </a:rPr>
              <a:t>.endswith</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dcm</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dirty="0">
                <a:solidFill>
                  <a:srgbClr val="D4D4D4"/>
                </a:solidFill>
                <a:latin typeface="Arial" panose="020B0604020202020204" pitchFamily="34" charset="0"/>
                <a:cs typeface="Arial" panose="020B0604020202020204" pitchFamily="34" charset="0"/>
              </a:rPr>
              <a:t>	</a:t>
            </a:r>
            <a:r>
              <a:rPr lang="en-GB" sz="1400" b="0" dirty="0">
                <a:solidFill>
                  <a:srgbClr val="6A9955"/>
                </a:solidFill>
                <a:effectLst/>
                <a:latin typeface="Arial" panose="020B0604020202020204" pitchFamily="34" charset="0"/>
                <a:cs typeface="Arial" panose="020B0604020202020204" pitchFamily="34" charset="0"/>
              </a:rPr>
              <a:t> # read file</a:t>
            </a:r>
          </a:p>
          <a:p>
            <a:pPr lvl="1"/>
            <a:r>
              <a:rPr lang="en-GB" sz="1400" dirty="0">
                <a:solidFill>
                  <a:srgbClr val="6A9955"/>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file_path</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569CD6"/>
                </a:solidFill>
                <a:effectLst/>
                <a:latin typeface="Arial" panose="020B0604020202020204" pitchFamily="34" charset="0"/>
                <a:cs typeface="Arial" panose="020B0604020202020204" pitchFamily="34" charset="0"/>
              </a:rPr>
              <a:t>f</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569CD6"/>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image_path</a:t>
            </a:r>
            <a:r>
              <a:rPr lang="en-GB" sz="1400" b="0" dirty="0">
                <a:solidFill>
                  <a:srgbClr val="569CD6"/>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file</a:t>
            </a:r>
            <a:r>
              <a:rPr lang="en-GB" sz="1400" b="0" dirty="0">
                <a:solidFill>
                  <a:srgbClr val="569CD6"/>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9CDCFE"/>
                </a:solidFill>
                <a:effectLst/>
                <a:latin typeface="Arial" panose="020B0604020202020204" pitchFamily="34" charset="0"/>
                <a:cs typeface="Arial" panose="020B0604020202020204" pitchFamily="34" charset="0"/>
              </a:rPr>
              <a:t>ds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dicom</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dcmread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file_path</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6A9955"/>
                </a:solidFill>
                <a:effectLst/>
                <a:latin typeface="Arial" panose="020B0604020202020204" pitchFamily="34" charset="0"/>
                <a:cs typeface="Arial" panose="020B0604020202020204" pitchFamily="34" charset="0"/>
              </a:rPr>
              <a:t># store meta data</a:t>
            </a:r>
            <a:br>
              <a:rPr lang="en-GB" sz="1400" b="0" dirty="0">
                <a:solidFill>
                  <a:srgbClr val="D4D4D4"/>
                </a:solidFill>
                <a:effectLst/>
                <a:latin typeface="Arial" panose="020B0604020202020204" pitchFamily="34" charset="0"/>
                <a:cs typeface="Arial" panose="020B0604020202020204" pitchFamily="34" charset="0"/>
              </a:rPr>
            </a:br>
            <a:r>
              <a:rPr lang="en-GB" sz="1400" b="0" dirty="0" err="1">
                <a:solidFill>
                  <a:srgbClr val="9CDCFE"/>
                </a:solidFill>
                <a:effectLst/>
                <a:latin typeface="Arial" panose="020B0604020202020204" pitchFamily="34" charset="0"/>
                <a:cs typeface="Arial" panose="020B0604020202020204" pitchFamily="34" charset="0"/>
              </a:rPr>
              <a:t>dataType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.ProtocolName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dataID</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.PatientID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3</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6</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dataSeriesNo</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.SeriesNumber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dataInstanceNo</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.InstanceNumber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6A9955"/>
                </a:solidFill>
                <a:effectLst/>
                <a:latin typeface="Arial" panose="020B0604020202020204" pitchFamily="34" charset="0"/>
                <a:cs typeface="Arial" panose="020B0604020202020204" pitchFamily="34" charset="0"/>
              </a:rPr>
              <a:t># store metadata</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6A9955"/>
                </a:solidFill>
                <a:effectLst/>
                <a:latin typeface="Arial" panose="020B0604020202020204" pitchFamily="34" charset="0"/>
                <a:cs typeface="Arial" panose="020B0604020202020204" pitchFamily="34" charset="0"/>
              </a:rPr>
              <a:t># process image data to ensure all data is square and resample to 128x128 matrix</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pixel_array</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DCDCAA"/>
                </a:solidFill>
                <a:effectLst/>
                <a:latin typeface="Arial" panose="020B0604020202020204" pitchFamily="34" charset="0"/>
                <a:cs typeface="Arial" panose="020B0604020202020204" pitchFamily="34" charset="0"/>
              </a:rPr>
              <a:t>min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err="1">
                <a:solidFill>
                  <a:srgbClr val="9CDCFE"/>
                </a:solidFill>
                <a:effectLst/>
                <a:latin typeface="Arial" panose="020B0604020202020204" pitchFamily="34" charset="0"/>
                <a:cs typeface="Arial" panose="020B0604020202020204" pitchFamily="34" charset="0"/>
              </a:rPr>
              <a:t>startX</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math</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floor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startY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math</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floor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br>
              <a:rPr lang="en-GB" sz="1400" b="0" dirty="0">
                <a:solidFill>
                  <a:srgbClr val="D4D4D4"/>
                </a:solidFill>
                <a:effectLst/>
                <a:latin typeface="Arial" panose="020B0604020202020204" pitchFamily="34" charset="0"/>
                <a:cs typeface="Arial" panose="020B0604020202020204" pitchFamily="34" charset="0"/>
              </a:rPr>
            </a:b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startX</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startX</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startY</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startY</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newaxis</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image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resize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imageSize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imageSize</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6A9955"/>
                </a:solidFill>
                <a:effectLst/>
                <a:latin typeface="Arial" panose="020B0604020202020204" pitchFamily="34" charset="0"/>
                <a:cs typeface="Arial" panose="020B0604020202020204" pitchFamily="34" charset="0"/>
              </a:rPr>
              <a:t>#Contrast Normalization (CLAHE) and scaled between [0 1]</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image_preproc</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tf_clahe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clahe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max</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256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256</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dataImage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image_preproc</a:t>
            </a:r>
            <a:r>
              <a:rPr lang="en-GB" sz="1400" b="0" dirty="0">
                <a:solidFill>
                  <a:srgbClr val="D4D4D4"/>
                </a:solidFill>
                <a:effectLst/>
                <a:latin typeface="Arial" panose="020B0604020202020204" pitchFamily="34" charset="0"/>
                <a:cs typeface="Arial" panose="020B0604020202020204" pitchFamily="34" charset="0"/>
              </a:rPr>
              <a:t>)</a:t>
            </a:r>
          </a:p>
          <a:p>
            <a:pPr lvl="1"/>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#Ordered Dictionary structure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dict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dataImage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dataType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dataType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dataSeriesNo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dataSeriesNo</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dataInstanceNo</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CD0A5B2F-7919-AF39-C38B-0C5683CE02D7}"/>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Reading and organizing the data</a:t>
            </a:r>
            <a:endParaRPr lang="en-GB" sz="2200" b="1" dirty="0">
              <a:solidFill>
                <a:schemeClr val="bg1"/>
              </a:solidFill>
              <a:effectLst/>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75837ACF-D0D3-CDE3-2E25-5CAA61D54B93}"/>
              </a:ext>
            </a:extLst>
          </p:cNvPr>
          <p:cNvCxnSpPr/>
          <p:nvPr/>
        </p:nvCxnSpPr>
        <p:spPr>
          <a:xfrm>
            <a:off x="5710740" y="5527861"/>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328BCC-F417-00AB-186D-B74FA025C9CE}"/>
              </a:ext>
            </a:extLst>
          </p:cNvPr>
          <p:cNvSpPr txBox="1"/>
          <p:nvPr/>
        </p:nvSpPr>
        <p:spPr>
          <a:xfrm>
            <a:off x="7648871" y="5343195"/>
            <a:ext cx="3846443" cy="369332"/>
          </a:xfrm>
          <a:prstGeom prst="rect">
            <a:avLst/>
          </a:prstGeom>
          <a:noFill/>
        </p:spPr>
        <p:txBody>
          <a:bodyPr wrap="square">
            <a:spAutoFit/>
          </a:bodyPr>
          <a:lstStyle/>
          <a:p>
            <a:r>
              <a:rPr lang="en-GB" sz="1800" b="0" dirty="0">
                <a:solidFill>
                  <a:srgbClr val="FF0000"/>
                </a:solidFill>
                <a:effectLst/>
                <a:latin typeface="Arial" panose="020B0604020202020204" pitchFamily="34" charset="0"/>
                <a:cs typeface="Arial" panose="020B0604020202020204" pitchFamily="34" charset="0"/>
              </a:rPr>
              <a:t>Ordered Dictionary Structure</a:t>
            </a:r>
            <a:endParaRPr lang="en-GB" dirty="0">
              <a:solidFill>
                <a:srgbClr val="FF0000"/>
              </a:solidFill>
            </a:endParaRPr>
          </a:p>
        </p:txBody>
      </p:sp>
    </p:spTree>
    <p:extLst>
      <p:ext uri="{BB962C8B-B14F-4D97-AF65-F5344CB8AC3E}">
        <p14:creationId xmlns:p14="http://schemas.microsoft.com/office/powerpoint/2010/main" val="302237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17B20E-56ED-D513-EFAF-62020EC6D268}"/>
              </a:ext>
            </a:extLst>
          </p:cNvPr>
          <p:cNvSpPr txBox="1"/>
          <p:nvPr/>
        </p:nvSpPr>
        <p:spPr>
          <a:xfrm>
            <a:off x="256761" y="689788"/>
            <a:ext cx="11678478" cy="5693866"/>
          </a:xfrm>
          <a:prstGeom prst="rect">
            <a:avLst/>
          </a:prstGeom>
          <a:noFill/>
        </p:spPr>
        <p:txBody>
          <a:bodyPr wrap="square">
            <a:spAutoFit/>
          </a:bodyPr>
          <a:lstStyle/>
          <a:p>
            <a:r>
              <a:rPr lang="en-GB" sz="1400" b="0" dirty="0">
                <a:solidFill>
                  <a:srgbClr val="569CD6"/>
                </a:solidFill>
                <a:effectLst/>
                <a:latin typeface="Arial" panose="020B0604020202020204" pitchFamily="34" charset="0"/>
                <a:cs typeface="Arial" panose="020B0604020202020204" pitchFamily="34" charset="0"/>
              </a:rPr>
              <a:t>def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DCDCAA"/>
                </a:solidFill>
                <a:effectLst/>
                <a:latin typeface="Arial" panose="020B0604020202020204" pitchFamily="34" charset="0"/>
                <a:cs typeface="Arial" panose="020B0604020202020204" pitchFamily="34" charset="0"/>
              </a:rPr>
              <a:t>assemble_dataset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indexes_time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central_slice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uniqueIDs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unique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dataID2</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 = [[[]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uniqueIDs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PatientsLabel</a:t>
            </a:r>
            <a:r>
              <a:rPr lang="en-GB" sz="1400" b="0" dirty="0">
                <a:solidFill>
                  <a:srgbClr val="D4D4D4"/>
                </a:solidFill>
                <a:effectLst/>
                <a:latin typeface="Arial" panose="020B0604020202020204" pitchFamily="34" charset="0"/>
                <a:cs typeface="Arial" panose="020B0604020202020204" pitchFamily="34" charset="0"/>
              </a:rPr>
              <a:t> = [[[]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uniqueIDs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ii</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file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enumerate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Droid Sans Mono"/>
              </a:rPr>
              <a:t>data</a:t>
            </a:r>
            <a:r>
              <a:rPr lang="en-GB" sz="1400" b="0" dirty="0">
                <a:solidFill>
                  <a:srgbClr val="D4D4D4"/>
                </a:solidFill>
                <a:effectLst/>
                <a:latin typeface="Droid Sans Mono"/>
              </a:rPr>
              <a:t>[</a:t>
            </a:r>
            <a:r>
              <a:rPr lang="en-GB" sz="1400" b="0" dirty="0">
                <a:solidFill>
                  <a:srgbClr val="CE9178"/>
                </a:solidFill>
                <a:effectLst/>
                <a:latin typeface="Droid Sans Mono"/>
              </a:rPr>
              <a:t>'</a:t>
            </a:r>
            <a:r>
              <a:rPr lang="en-GB" sz="1400" b="0" dirty="0" err="1">
                <a:solidFill>
                  <a:srgbClr val="CE9178"/>
                </a:solidFill>
                <a:effectLst/>
                <a:latin typeface="Droid Sans Mono"/>
              </a:rPr>
              <a:t>dataType</a:t>
            </a:r>
            <a:r>
              <a:rPr lang="en-GB" sz="1400" b="0" dirty="0">
                <a:solidFill>
                  <a:srgbClr val="CE9178"/>
                </a:solidFill>
                <a:effectLst/>
                <a:latin typeface="Droid Sans Mono"/>
              </a:rPr>
              <a:t>'</a:t>
            </a:r>
            <a:r>
              <a:rPr lang="en-GB" sz="1400" b="0" dirty="0">
                <a:solidFill>
                  <a:srgbClr val="D4D4D4"/>
                </a:solidFill>
                <a:effectLst/>
                <a:latin typeface="Droid Sans Mono"/>
              </a:rPr>
              <a:t>]</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Droid Sans Mono"/>
              </a:rPr>
              <a:t>data</a:t>
            </a:r>
            <a:r>
              <a:rPr lang="en-GB" sz="1400" b="0" dirty="0">
                <a:solidFill>
                  <a:srgbClr val="D4D4D4"/>
                </a:solidFill>
                <a:effectLst/>
                <a:latin typeface="Droid Sans Mono"/>
              </a:rPr>
              <a:t>[</a:t>
            </a:r>
            <a:r>
              <a:rPr lang="en-GB" sz="1400" b="0" dirty="0">
                <a:solidFill>
                  <a:srgbClr val="CE9178"/>
                </a:solidFill>
                <a:effectLst/>
                <a:latin typeface="Droid Sans Mono"/>
              </a:rPr>
              <a:t>'</a:t>
            </a:r>
            <a:r>
              <a:rPr lang="en-GB" sz="1400" b="0" dirty="0" err="1">
                <a:solidFill>
                  <a:srgbClr val="CE9178"/>
                </a:solidFill>
                <a:effectLst/>
                <a:latin typeface="Droid Sans Mono"/>
              </a:rPr>
              <a:t>dataType</a:t>
            </a:r>
            <a:r>
              <a:rPr lang="en-GB" sz="1400" b="0" dirty="0">
                <a:solidFill>
                  <a:srgbClr val="CE9178"/>
                </a:solidFill>
                <a:effectLst/>
                <a:latin typeface="Droid Sans Mono"/>
              </a:rPr>
              <a:t>'</a:t>
            </a:r>
            <a:r>
              <a:rPr lang="en-GB" sz="1400" b="0" dirty="0">
                <a:solidFill>
                  <a:srgbClr val="D4D4D4"/>
                </a:solidFill>
                <a:effectLst/>
                <a:latin typeface="Droid Sans Mono"/>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CE9178"/>
                </a:solidFill>
                <a:effectLst/>
                <a:latin typeface="Arial" panose="020B0604020202020204" pitchFamily="34" charset="0"/>
                <a:cs typeface="Arial" panose="020B0604020202020204" pitchFamily="34" charset="0"/>
              </a:rPr>
              <a:t>'SAX’</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1</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C586C0"/>
                </a:solidFill>
                <a:effectLst/>
                <a:latin typeface="Arial" panose="020B0604020202020204" pitchFamily="34" charset="0"/>
                <a:cs typeface="Arial" panose="020B0604020202020204" pitchFamily="34" charset="0"/>
              </a:rPr>
              <a:t>	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indexes_time</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C586C0"/>
                </a:solidFill>
                <a:effectLst/>
                <a:latin typeface="Arial" panose="020B0604020202020204" pitchFamily="34" charset="0"/>
                <a:cs typeface="Arial" panose="020B0604020202020204" pitchFamily="34" charset="0"/>
              </a:rPr>
              <a:t>		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9CDCFE"/>
                </a:solidFill>
                <a:effectLst/>
                <a:latin typeface="Arial" panose="020B0604020202020204" pitchFamily="34" charset="0"/>
                <a:cs typeface="Arial" panose="020B0604020202020204" pitchFamily="34" charset="0"/>
              </a:rPr>
              <a:t>		</a:t>
            </a:r>
            <a:r>
              <a:rPr lang="en-GB" sz="1400" dirty="0">
                <a:solidFill>
                  <a:srgbClr val="9CDCFE"/>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dataID2</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C586C0"/>
                </a:solidFill>
                <a:effectLst/>
                <a:latin typeface="Arial" panose="020B0604020202020204" pitchFamily="34" charset="0"/>
                <a:cs typeface="Arial" panose="020B0604020202020204" pitchFamily="34" charset="0"/>
              </a:rPr>
              <a:t>else</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dirty="0">
                <a:solidFill>
                  <a:srgbClr val="D4D4D4"/>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0</a:t>
            </a:r>
            <a:endParaRPr lang="en-GB" sz="1400" b="0" dirty="0">
              <a:solidFill>
                <a:srgbClr val="D4D4D4"/>
              </a:solidFill>
              <a:effectLst/>
              <a:latin typeface="Arial" panose="020B0604020202020204" pitchFamily="34" charset="0"/>
              <a:cs typeface="Arial" panose="020B0604020202020204" pitchFamily="34" charset="0"/>
            </a:endParaRPr>
          </a:p>
          <a:p>
            <a:pPr lvl="3"/>
            <a:r>
              <a:rPr lang="en-GB" sz="1400" b="0" dirty="0">
                <a:solidFill>
                  <a:srgbClr val="C586C0"/>
                </a:solidFill>
                <a:effectLst/>
                <a:latin typeface="Arial" panose="020B0604020202020204" pitchFamily="34" charset="0"/>
                <a:cs typeface="Arial" panose="020B0604020202020204" pitchFamily="34" charset="0"/>
              </a:rPr>
              <a:t>	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indexes_time</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C586C0"/>
                </a:solidFill>
                <a:effectLst/>
                <a:latin typeface="Arial" panose="020B0604020202020204" pitchFamily="34" charset="0"/>
                <a:cs typeface="Arial" panose="020B0604020202020204" pitchFamily="34" charset="0"/>
              </a:rPr>
              <a:t>	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dataID2</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central_slice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p>
          <a:p>
            <a:pPr lvl="1"/>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p>
          <a:p>
            <a:pPr lvl="1"/>
            <a:r>
              <a:rPr lang="en-GB" sz="1400" b="0" dirty="0">
                <a:solidFill>
                  <a:srgbClr val="C586C0"/>
                </a:solidFill>
                <a:effectLst/>
                <a:latin typeface="Arial" panose="020B0604020202020204" pitchFamily="34" charset="0"/>
                <a:cs typeface="Arial" panose="020B0604020202020204" pitchFamily="34" charset="0"/>
              </a:rPr>
              <a:t>else</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SAXLabels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ones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1"/>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err="1">
                <a:solidFill>
                  <a:srgbClr val="9CDCFE"/>
                </a:solidFill>
                <a:effectLst/>
                <a:latin typeface="Arial" panose="020B0604020202020204" pitchFamily="34" charset="0"/>
                <a:cs typeface="Arial" panose="020B0604020202020204" pitchFamily="34" charset="0"/>
              </a:rPr>
              <a:t>nonSAXelements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nonSAXLabels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zeros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nonSAXelements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p>
          <a:p>
            <a:pPr lvl="1"/>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C586C0"/>
                </a:solidFill>
                <a:effectLst/>
                <a:latin typeface="Arial" panose="020B0604020202020204" pitchFamily="34" charset="0"/>
                <a:cs typeface="Arial" panose="020B0604020202020204" pitchFamily="34" charset="0"/>
              </a:rPr>
              <a:t>return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SAXLabels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nonSAXelements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nonSAXLabels</a:t>
            </a:r>
            <a:endParaRPr lang="en-GB" sz="1400" b="0" dirty="0">
              <a:solidFill>
                <a:srgbClr val="D4D4D4"/>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Function assembling the dataset</a:t>
            </a:r>
            <a:endParaRPr lang="en-GB" sz="2200" b="1" dirty="0">
              <a:solidFill>
                <a:schemeClr val="bg1"/>
              </a:solidFill>
              <a:effectLst/>
              <a:latin typeface="Arial" panose="020B0604020202020204" pitchFamily="34" charset="0"/>
              <a:cs typeface="Arial" panose="020B0604020202020204" pitchFamily="34" charset="0"/>
            </a:endParaRPr>
          </a:p>
        </p:txBody>
      </p:sp>
      <p:cxnSp>
        <p:nvCxnSpPr>
          <p:cNvPr id="4" name="Straight Arrow Connector 3">
            <a:extLst>
              <a:ext uri="{FF2B5EF4-FFF2-40B4-BE49-F238E27FC236}">
                <a16:creationId xmlns:a16="http://schemas.microsoft.com/office/drawing/2014/main" id="{B119A3CE-3052-F2DF-BDBE-2C0C7EA66D02}"/>
              </a:ext>
            </a:extLst>
          </p:cNvPr>
          <p:cNvCxnSpPr/>
          <p:nvPr/>
        </p:nvCxnSpPr>
        <p:spPr>
          <a:xfrm>
            <a:off x="6407426" y="6168212"/>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4074880-2039-F5C8-5E62-A909620AD998}"/>
              </a:ext>
            </a:extLst>
          </p:cNvPr>
          <p:cNvSpPr txBox="1"/>
          <p:nvPr/>
        </p:nvSpPr>
        <p:spPr>
          <a:xfrm>
            <a:off x="8345557" y="5983546"/>
            <a:ext cx="3846443" cy="646331"/>
          </a:xfrm>
          <a:prstGeom prst="rect">
            <a:avLst/>
          </a:prstGeom>
          <a:noFill/>
        </p:spPr>
        <p:txBody>
          <a:bodyPr wrap="square">
            <a:spAutoFit/>
          </a:bodyPr>
          <a:lstStyle/>
          <a:p>
            <a:r>
              <a:rPr lang="en-GB" sz="1800" b="0" dirty="0">
                <a:solidFill>
                  <a:srgbClr val="FF0000"/>
                </a:solidFill>
                <a:effectLst/>
                <a:latin typeface="Arial" panose="020B0604020202020204" pitchFamily="34" charset="0"/>
                <a:cs typeface="Arial" panose="020B0604020202020204" pitchFamily="34" charset="0"/>
              </a:rPr>
              <a:t>Function Collects from dictionary the selected data and labels.</a:t>
            </a:r>
            <a:endParaRPr lang="en-GB" dirty="0">
              <a:solidFill>
                <a:srgbClr val="FF0000"/>
              </a:solidFill>
            </a:endParaRPr>
          </a:p>
        </p:txBody>
      </p:sp>
    </p:spTree>
    <p:extLst>
      <p:ext uri="{BB962C8B-B14F-4D97-AF65-F5344CB8AC3E}">
        <p14:creationId xmlns:p14="http://schemas.microsoft.com/office/powerpoint/2010/main" val="316706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17B20E-56ED-D513-EFAF-62020EC6D268}"/>
              </a:ext>
            </a:extLst>
          </p:cNvPr>
          <p:cNvSpPr txBox="1"/>
          <p:nvPr/>
        </p:nvSpPr>
        <p:spPr>
          <a:xfrm>
            <a:off x="256760" y="586376"/>
            <a:ext cx="7684605" cy="3416320"/>
          </a:xfrm>
          <a:prstGeom prst="rect">
            <a:avLst/>
          </a:prstGeom>
          <a:noFill/>
        </p:spPr>
        <p:txBody>
          <a:bodyPr wrap="square">
            <a:spAutoFit/>
          </a:bodyPr>
          <a:lstStyle/>
          <a:p>
            <a:r>
              <a:rPr lang="en-GB" sz="1200" b="0" dirty="0">
                <a:solidFill>
                  <a:srgbClr val="6A9955"/>
                </a:solidFill>
                <a:effectLst/>
                <a:latin typeface="Arial" panose="020B0604020202020204" pitchFamily="34" charset="0"/>
                <a:cs typeface="Arial" panose="020B0604020202020204" pitchFamily="34" charset="0"/>
              </a:rPr>
              <a:t># Assemble Dataset</a:t>
            </a:r>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SAXLabels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nonSAXLabels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assemble_dataset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data</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indexes_time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10</a:t>
            </a:r>
            <a:r>
              <a:rPr lang="en-GB" sz="1200" b="0" dirty="0">
                <a:solidFill>
                  <a:srgbClr val="D4D4D4"/>
                </a:solidFill>
                <a:effectLst/>
                <a:latin typeface="Arial" panose="020B0604020202020204" pitchFamily="34" charset="0"/>
                <a:cs typeface="Arial" panose="020B0604020202020204" pitchFamily="34" charset="0"/>
              </a:rPr>
              <a:t>])</a:t>
            </a:r>
          </a:p>
          <a:p>
            <a:br>
              <a:rPr lang="en-GB" sz="1200" b="0" dirty="0">
                <a:solidFill>
                  <a:srgbClr val="D4D4D4"/>
                </a:solidFill>
                <a:effectLst/>
                <a:latin typeface="Arial" panose="020B0604020202020204" pitchFamily="34" charset="0"/>
                <a:cs typeface="Arial" panose="020B0604020202020204" pitchFamily="34" charset="0"/>
              </a:rPr>
            </a:br>
            <a:r>
              <a:rPr lang="en-GB" sz="1200" b="0" dirty="0">
                <a:solidFill>
                  <a:srgbClr val="6A9955"/>
                </a:solidFill>
                <a:effectLst/>
                <a:latin typeface="Arial" panose="020B0604020202020204" pitchFamily="34" charset="0"/>
                <a:cs typeface="Arial" panose="020B0604020202020204" pitchFamily="34" charset="0"/>
              </a:rPr>
              <a:t># Split the dataset into training, validation and test set</a:t>
            </a:r>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60</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100</a:t>
            </a:r>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err="1">
                <a:solidFill>
                  <a:srgbClr val="9CDCFE"/>
                </a:solidFill>
                <a:effectLst/>
                <a:latin typeface="Arial" panose="020B0604020202020204" pitchFamily="34" charset="0"/>
                <a:cs typeface="Arial" panose="020B0604020202020204" pitchFamily="34" charset="0"/>
              </a:rPr>
              <a:t>val_perc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20</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100</a:t>
            </a:r>
            <a:endParaRPr lang="en-GB" sz="1200" b="0" dirty="0">
              <a:solidFill>
                <a:srgbClr val="D4D4D4"/>
              </a:solidFill>
              <a:effectLst/>
              <a:latin typeface="Arial" panose="020B0604020202020204" pitchFamily="34" charset="0"/>
              <a:cs typeface="Arial" panose="020B0604020202020204" pitchFamily="34" charset="0"/>
            </a:endParaRPr>
          </a:p>
          <a:p>
            <a:br>
              <a:rPr lang="en-GB" sz="1200" b="0" dirty="0">
                <a:solidFill>
                  <a:srgbClr val="D4D4D4"/>
                </a:solidFill>
                <a:effectLst/>
                <a:latin typeface="Arial" panose="020B0604020202020204" pitchFamily="34" charset="0"/>
                <a:cs typeface="Arial" panose="020B0604020202020204" pitchFamily="34" charset="0"/>
              </a:rPr>
            </a:br>
            <a:r>
              <a:rPr lang="en-GB" sz="1200" b="0" dirty="0" err="1">
                <a:solidFill>
                  <a:srgbClr val="9CDCFE"/>
                </a:solidFill>
                <a:effectLst/>
                <a:latin typeface="Arial" panose="020B0604020202020204" pitchFamily="34" charset="0"/>
                <a:cs typeface="Arial" panose="020B0604020202020204" pitchFamily="34" charset="0"/>
              </a:rPr>
              <a:t>TrainElements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9CDCFE"/>
                </a:solidFill>
                <a:effectLst/>
                <a:latin typeface="Arial" panose="020B0604020202020204" pitchFamily="34" charset="0"/>
                <a:cs typeface="Arial" panose="020B0604020202020204" pitchFamily="34" charset="0"/>
              </a:rPr>
              <a:t>train_labels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concatenate</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9CDCFE"/>
                </a:solidFill>
                <a:effectLst/>
                <a:latin typeface="Arial" panose="020B0604020202020204" pitchFamily="34" charset="0"/>
                <a:cs typeface="Arial" panose="020B0604020202020204" pitchFamily="34" charset="0"/>
              </a:rPr>
              <a:t>axis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0</a:t>
            </a:r>
            <a:r>
              <a:rPr lang="en-GB" sz="1200" b="0" dirty="0">
                <a:solidFill>
                  <a:srgbClr val="D4D4D4"/>
                </a:solidFill>
                <a:effectLst/>
                <a:latin typeface="Arial" panose="020B0604020202020204" pitchFamily="34" charset="0"/>
                <a:cs typeface="Arial" panose="020B0604020202020204" pitchFamily="34" charset="0"/>
              </a:rPr>
              <a:t>)</a:t>
            </a:r>
          </a:p>
          <a:p>
            <a:br>
              <a:rPr lang="en-GB" sz="1200" b="0" dirty="0">
                <a:solidFill>
                  <a:srgbClr val="D4D4D4"/>
                </a:solidFill>
                <a:effectLst/>
                <a:latin typeface="Arial" panose="020B0604020202020204" pitchFamily="34" charset="0"/>
                <a:cs typeface="Arial" panose="020B0604020202020204" pitchFamily="34" charset="0"/>
              </a:rPr>
            </a:br>
            <a:r>
              <a:rPr lang="en-GB" sz="1200" dirty="0">
                <a:solidFill>
                  <a:srgbClr val="6A9955"/>
                </a:solidFill>
                <a:latin typeface="Arial" panose="020B0604020202020204" pitchFamily="34" charset="0"/>
                <a:cs typeface="Arial" panose="020B0604020202020204" pitchFamily="34" charset="0"/>
              </a:rPr>
              <a:t># Validation Dataset …</a:t>
            </a:r>
          </a:p>
          <a:p>
            <a:endParaRPr lang="en-GB" sz="1200" dirty="0">
              <a:solidFill>
                <a:srgbClr val="6A9955"/>
              </a:solidFill>
              <a:latin typeface="Arial" panose="020B0604020202020204" pitchFamily="34" charset="0"/>
              <a:cs typeface="Arial" panose="020B0604020202020204" pitchFamily="34" charset="0"/>
            </a:endParaRPr>
          </a:p>
          <a:p>
            <a:r>
              <a:rPr lang="en-GB" sz="1200" dirty="0">
                <a:solidFill>
                  <a:srgbClr val="6A9955"/>
                </a:solidFill>
                <a:latin typeface="Arial" panose="020B0604020202020204" pitchFamily="34" charset="0"/>
                <a:cs typeface="Arial" panose="020B0604020202020204" pitchFamily="34" charset="0"/>
              </a:rPr>
              <a:t># Test Dataset …</a:t>
            </a:r>
          </a:p>
          <a:p>
            <a:br>
              <a:rPr lang="en-GB" sz="1200" b="0" dirty="0">
                <a:solidFill>
                  <a:srgbClr val="D4D4D4"/>
                </a:solidFill>
                <a:effectLst/>
                <a:latin typeface="Arial" panose="020B0604020202020204" pitchFamily="34" charset="0"/>
                <a:cs typeface="Arial" panose="020B0604020202020204" pitchFamily="34" charset="0"/>
              </a:rPr>
            </a:br>
            <a:r>
              <a:rPr lang="en-GB" sz="1200" b="0" dirty="0" err="1">
                <a:solidFill>
                  <a:srgbClr val="9CDCFE"/>
                </a:solidFill>
                <a:effectLst/>
                <a:latin typeface="Arial" panose="020B0604020202020204" pitchFamily="34" charset="0"/>
                <a:cs typeface="Arial" panose="020B0604020202020204" pitchFamily="34" charset="0"/>
              </a:rPr>
              <a:t>train_data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stack</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val_data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stack</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ValElements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test_data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stack</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TestElements</a:t>
            </a:r>
            <a:r>
              <a:rPr lang="en-GB" sz="1200" b="0" dirty="0">
                <a:solidFill>
                  <a:srgbClr val="D4D4D4"/>
                </a:solidFill>
                <a:effectLst/>
                <a:latin typeface="Arial" panose="020B0604020202020204" pitchFamily="34" charset="0"/>
                <a:cs typeface="Arial" panose="020B0604020202020204" pitchFamily="34" charset="0"/>
              </a:rPr>
              <a:t>)</a:t>
            </a:r>
          </a:p>
          <a:p>
            <a:endParaRPr lang="en-GB" sz="1200" b="0" dirty="0">
              <a:solidFill>
                <a:srgbClr val="D4D4D4"/>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Splitting the dataset</a:t>
            </a:r>
            <a:endParaRPr lang="en-GB" sz="2200" b="1" dirty="0">
              <a:solidFill>
                <a:schemeClr val="bg1"/>
              </a:solidFill>
              <a:effectLst/>
              <a:latin typeface="Arial" panose="020B0604020202020204" pitchFamily="34" charset="0"/>
              <a:cs typeface="Arial" panose="020B0604020202020204" pitchFamily="34" charset="0"/>
            </a:endParaRPr>
          </a:p>
        </p:txBody>
      </p:sp>
      <p:pic>
        <p:nvPicPr>
          <p:cNvPr id="4" name="Picture 3" descr="A picture containing text, posing, bunch, window&#10;&#10;Description automatically generated">
            <a:extLst>
              <a:ext uri="{FF2B5EF4-FFF2-40B4-BE49-F238E27FC236}">
                <a16:creationId xmlns:a16="http://schemas.microsoft.com/office/drawing/2014/main" id="{CFDAFAF5-E709-E832-E5DC-9E905DC5A707}"/>
              </a:ext>
            </a:extLst>
          </p:cNvPr>
          <p:cNvPicPr>
            <a:picLocks noChangeAspect="1"/>
          </p:cNvPicPr>
          <p:nvPr/>
        </p:nvPicPr>
        <p:blipFill rotWithShape="1">
          <a:blip r:embed="rId3">
            <a:extLst>
              <a:ext uri="{28A0092B-C50C-407E-A947-70E740481C1C}">
                <a14:useLocalDpi xmlns:a14="http://schemas.microsoft.com/office/drawing/2010/main" val="0"/>
              </a:ext>
            </a:extLst>
          </a:blip>
          <a:srcRect r="34224"/>
          <a:stretch/>
        </p:blipFill>
        <p:spPr>
          <a:xfrm>
            <a:off x="8057321" y="3235007"/>
            <a:ext cx="3877918" cy="3392817"/>
          </a:xfrm>
          <a:prstGeom prst="rect">
            <a:avLst/>
          </a:prstGeom>
          <a:solidFill>
            <a:schemeClr val="bg1"/>
          </a:solidFill>
        </p:spPr>
      </p:pic>
      <p:sp>
        <p:nvSpPr>
          <p:cNvPr id="7" name="TextBox 6">
            <a:extLst>
              <a:ext uri="{FF2B5EF4-FFF2-40B4-BE49-F238E27FC236}">
                <a16:creationId xmlns:a16="http://schemas.microsoft.com/office/drawing/2014/main" id="{BE5FF1C1-3E99-7917-DCD4-0501C944DF0F}"/>
              </a:ext>
            </a:extLst>
          </p:cNvPr>
          <p:cNvSpPr txBox="1"/>
          <p:nvPr/>
        </p:nvSpPr>
        <p:spPr>
          <a:xfrm>
            <a:off x="294293" y="4248223"/>
            <a:ext cx="6100354" cy="21236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6A9955"/>
                </a:solidFill>
                <a:effectLst/>
                <a:uLnTx/>
                <a:uFillTx/>
                <a:latin typeface="Arial" panose="020B0604020202020204" pitchFamily="34" charset="0"/>
                <a:ea typeface="+mn-ea"/>
                <a:cs typeface="Arial" panose="020B0604020202020204" pitchFamily="34" charset="0"/>
              </a:rPr>
              <a:t>#Plot Images: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9CDCFE"/>
                </a:solidFill>
                <a:effectLst/>
                <a:uLnTx/>
                <a:uFillTx/>
                <a:latin typeface="Arial" panose="020B0604020202020204" pitchFamily="34" charset="0"/>
                <a:ea typeface="+mn-ea"/>
                <a:cs typeface="Arial" panose="020B0604020202020204" pitchFamily="34" charset="0"/>
              </a:rPr>
              <a:t>fig</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figure</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9CDCFE"/>
                </a:solidFill>
                <a:effectLst/>
                <a:uLnTx/>
                <a:uFillTx/>
                <a:latin typeface="Arial" panose="020B0604020202020204" pitchFamily="34" charset="0"/>
                <a:ea typeface="+mn-ea"/>
                <a:cs typeface="Arial" panose="020B0604020202020204" pitchFamily="34" charset="0"/>
              </a:rPr>
              <a:t>figsize</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16</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8</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subplot</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221</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imshow</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9CDCFE"/>
                </a:solidFill>
                <a:effectLst/>
                <a:uLnTx/>
                <a:uFillTx/>
                <a:latin typeface="Arial" panose="020B0604020202020204" pitchFamily="34" charset="0"/>
                <a:ea typeface="+mn-ea"/>
                <a:cs typeface="Arial" panose="020B0604020202020204" pitchFamily="34" charset="0"/>
              </a:rPr>
              <a:t>train_data</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0</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0</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9CDCFE"/>
                </a:solidFill>
                <a:effectLst/>
                <a:uLnTx/>
                <a:uFillTx/>
                <a:latin typeface="Arial" panose="020B0604020202020204" pitchFamily="34" charset="0"/>
                <a:ea typeface="+mn-ea"/>
                <a:cs typeface="Arial" panose="020B0604020202020204" pitchFamily="34" charset="0"/>
              </a:rPr>
              <a:t>cmap</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CE9178"/>
                </a:solidFill>
                <a:effectLst/>
                <a:uLnTx/>
                <a:uFillTx/>
                <a:latin typeface="Arial" panose="020B0604020202020204" pitchFamily="34" charset="0"/>
                <a:ea typeface="+mn-ea"/>
                <a:cs typeface="Arial" panose="020B0604020202020204" pitchFamily="34" charset="0"/>
              </a:rPr>
              <a:t>gray</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 </a:t>
            </a: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axis</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'off’</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 </a:t>
            </a: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title</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'Training'</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subplot</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222</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imshow</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9CDCFE"/>
                </a:solidFill>
                <a:effectLst/>
                <a:uLnTx/>
                <a:uFillTx/>
                <a:latin typeface="Arial" panose="020B0604020202020204" pitchFamily="34" charset="0"/>
                <a:ea typeface="+mn-ea"/>
                <a:cs typeface="Arial" panose="020B0604020202020204" pitchFamily="34" charset="0"/>
              </a:rPr>
              <a:t>val_data</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0</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0</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9CDCFE"/>
                </a:solidFill>
                <a:effectLst/>
                <a:uLnTx/>
                <a:uFillTx/>
                <a:latin typeface="Arial" panose="020B0604020202020204" pitchFamily="34" charset="0"/>
                <a:ea typeface="+mn-ea"/>
                <a:cs typeface="Arial" panose="020B0604020202020204" pitchFamily="34" charset="0"/>
              </a:rPr>
              <a:t>cmap</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CE9178"/>
                </a:solidFill>
                <a:effectLst/>
                <a:uLnTx/>
                <a:uFillTx/>
                <a:latin typeface="Arial" panose="020B0604020202020204" pitchFamily="34" charset="0"/>
                <a:ea typeface="+mn-ea"/>
                <a:cs typeface="Arial" panose="020B0604020202020204" pitchFamily="34" charset="0"/>
              </a:rPr>
              <a:t>gray</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 </a:t>
            </a: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axis</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'off’</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 </a:t>
            </a: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title</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'Validation'</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subplot</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223</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imshow</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9CDCFE"/>
                </a:solidFill>
                <a:effectLst/>
                <a:uLnTx/>
                <a:uFillTx/>
                <a:latin typeface="Arial" panose="020B0604020202020204" pitchFamily="34" charset="0"/>
                <a:ea typeface="+mn-ea"/>
                <a:cs typeface="Arial" panose="020B0604020202020204" pitchFamily="34" charset="0"/>
              </a:rPr>
              <a:t>train_data</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-1</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0</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9CDCFE"/>
                </a:solidFill>
                <a:effectLst/>
                <a:uLnTx/>
                <a:uFillTx/>
                <a:latin typeface="Arial" panose="020B0604020202020204" pitchFamily="34" charset="0"/>
                <a:ea typeface="+mn-ea"/>
                <a:cs typeface="Arial" panose="020B0604020202020204" pitchFamily="34" charset="0"/>
              </a:rPr>
              <a:t>cmap</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CE9178"/>
                </a:solidFill>
                <a:effectLst/>
                <a:uLnTx/>
                <a:uFillTx/>
                <a:latin typeface="Arial" panose="020B0604020202020204" pitchFamily="34" charset="0"/>
                <a:ea typeface="+mn-ea"/>
                <a:cs typeface="Arial" panose="020B0604020202020204" pitchFamily="34" charset="0"/>
              </a:rPr>
              <a:t>gray</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 </a:t>
            </a: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axis</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'off’</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 </a:t>
            </a: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title</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'Training'</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subplot</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224</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imshow</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9CDCFE"/>
                </a:solidFill>
                <a:effectLst/>
                <a:uLnTx/>
                <a:uFillTx/>
                <a:latin typeface="Arial" panose="020B0604020202020204" pitchFamily="34" charset="0"/>
                <a:ea typeface="+mn-ea"/>
                <a:cs typeface="Arial" panose="020B0604020202020204" pitchFamily="34" charset="0"/>
              </a:rPr>
              <a:t>val_data</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-1</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B5CEA8"/>
                </a:solidFill>
                <a:effectLst/>
                <a:uLnTx/>
                <a:uFillTx/>
                <a:latin typeface="Arial" panose="020B0604020202020204" pitchFamily="34" charset="0"/>
                <a:ea typeface="+mn-ea"/>
                <a:cs typeface="Arial" panose="020B0604020202020204" pitchFamily="34" charset="0"/>
              </a:rPr>
              <a:t>0</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9CDCFE"/>
                </a:solidFill>
                <a:effectLst/>
                <a:uLnTx/>
                <a:uFillTx/>
                <a:latin typeface="Arial" panose="020B0604020202020204" pitchFamily="34" charset="0"/>
                <a:ea typeface="+mn-ea"/>
                <a:cs typeface="Arial" panose="020B0604020202020204" pitchFamily="34" charset="0"/>
              </a:rPr>
              <a:t>cmap</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CE9178"/>
                </a:solidFill>
                <a:effectLst/>
                <a:uLnTx/>
                <a:uFillTx/>
                <a:latin typeface="Arial" panose="020B0604020202020204" pitchFamily="34" charset="0"/>
                <a:ea typeface="+mn-ea"/>
                <a:cs typeface="Arial" panose="020B0604020202020204" pitchFamily="34" charset="0"/>
              </a:rPr>
              <a:t>gray</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 </a:t>
            </a: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axis</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'off’</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 </a:t>
            </a:r>
            <a:r>
              <a:rPr kumimoji="0" lang="en-GB" sz="1200" b="0" i="0" u="none" strike="noStrike" kern="1200" cap="none" spc="0" normalizeH="0" baseline="0" noProof="0" dirty="0" err="1">
                <a:ln>
                  <a:noFill/>
                </a:ln>
                <a:solidFill>
                  <a:srgbClr val="4EC9B0"/>
                </a:solidFill>
                <a:effectLst/>
                <a:uLnTx/>
                <a:uFillTx/>
                <a:latin typeface="Arial" panose="020B0604020202020204" pitchFamily="34" charset="0"/>
                <a:ea typeface="+mn-ea"/>
                <a:cs typeface="Arial" panose="020B0604020202020204" pitchFamily="34" charset="0"/>
              </a:rPr>
              <a:t>plt</a:t>
            </a:r>
            <a:r>
              <a:rPr kumimoji="0" lang="en-GB" sz="1200" b="0" i="0" u="none" strike="noStrike" kern="1200" cap="none" spc="0" normalizeH="0" baseline="0" noProof="0" dirty="0" err="1">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err="1">
                <a:ln>
                  <a:noFill/>
                </a:ln>
                <a:solidFill>
                  <a:srgbClr val="DCDCAA"/>
                </a:solidFill>
                <a:effectLst/>
                <a:uLnTx/>
                <a:uFillTx/>
                <a:latin typeface="Arial" panose="020B0604020202020204" pitchFamily="34" charset="0"/>
                <a:ea typeface="+mn-ea"/>
                <a:cs typeface="Arial" panose="020B0604020202020204" pitchFamily="34" charset="0"/>
              </a:rPr>
              <a:t>title</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r>
              <a:rPr kumimoji="0" lang="en-GB" sz="1200" b="0" i="0" u="none" strike="noStrike" kern="1200" cap="none" spc="0" normalizeH="0" baseline="0" noProof="0" dirty="0">
                <a:ln>
                  <a:noFill/>
                </a:ln>
                <a:solidFill>
                  <a:srgbClr val="CE9178"/>
                </a:solidFill>
                <a:effectLst/>
                <a:uLnTx/>
                <a:uFillTx/>
                <a:latin typeface="Arial" panose="020B0604020202020204" pitchFamily="34" charset="0"/>
                <a:ea typeface="+mn-ea"/>
                <a:cs typeface="Arial" panose="020B0604020202020204" pitchFamily="34" charset="0"/>
              </a:rPr>
              <a:t>'Validation'</a:t>
            </a:r>
            <a:r>
              <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rPr>
              <a:t>)</a:t>
            </a:r>
          </a:p>
        </p:txBody>
      </p:sp>
      <p:sp>
        <p:nvSpPr>
          <p:cNvPr id="12" name="TextBox 11">
            <a:extLst>
              <a:ext uri="{FF2B5EF4-FFF2-40B4-BE49-F238E27FC236}">
                <a16:creationId xmlns:a16="http://schemas.microsoft.com/office/drawing/2014/main" id="{3E2557D7-D8C5-C26D-732D-0ED2B3048987}"/>
              </a:ext>
            </a:extLst>
          </p:cNvPr>
          <p:cNvSpPr txBox="1"/>
          <p:nvPr/>
        </p:nvSpPr>
        <p:spPr>
          <a:xfrm>
            <a:off x="7870963" y="757034"/>
            <a:ext cx="4250635" cy="1169551"/>
          </a:xfrm>
          <a:prstGeom prst="rect">
            <a:avLst/>
          </a:prstGeom>
          <a:noFill/>
        </p:spPr>
        <p:txBody>
          <a:bodyPr wrap="square">
            <a:spAutoFit/>
          </a:bodyPr>
          <a:lstStyle/>
          <a:p>
            <a:pPr algn="ctr"/>
            <a:r>
              <a:rPr lang="en-GB" sz="1400" b="1" i="0" dirty="0">
                <a:solidFill>
                  <a:schemeClr val="bg1"/>
                </a:solidFill>
                <a:effectLst/>
                <a:latin typeface="Arial" panose="020B0604020202020204" pitchFamily="34" charset="0"/>
                <a:cs typeface="Arial" panose="020B0604020202020204" pitchFamily="34" charset="0"/>
              </a:rPr>
              <a:t>Total: SAX 32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42</a:t>
            </a:r>
          </a:p>
          <a:p>
            <a:pPr algn="ctr"/>
            <a:r>
              <a:rPr lang="en-GB" sz="1400" b="1" i="0" dirty="0">
                <a:solidFill>
                  <a:schemeClr val="bg1"/>
                </a:solidFill>
                <a:effectLst/>
                <a:latin typeface="Arial" panose="020B0604020202020204" pitchFamily="34" charset="0"/>
                <a:cs typeface="Arial" panose="020B0604020202020204" pitchFamily="34" charset="0"/>
              </a:rPr>
              <a:t> </a:t>
            </a:r>
          </a:p>
          <a:p>
            <a:pPr algn="ctr"/>
            <a:r>
              <a:rPr lang="en-GB" sz="1400" b="1" i="0" dirty="0">
                <a:solidFill>
                  <a:schemeClr val="bg1"/>
                </a:solidFill>
                <a:effectLst/>
                <a:latin typeface="Arial" panose="020B0604020202020204" pitchFamily="34" charset="0"/>
                <a:cs typeface="Arial" panose="020B0604020202020204" pitchFamily="34" charset="0"/>
              </a:rPr>
              <a:t>Train: SAX 19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25 </a:t>
            </a:r>
          </a:p>
          <a:p>
            <a:pPr algn="ctr"/>
            <a:r>
              <a:rPr lang="en-GB" sz="1400" b="1" i="0" dirty="0">
                <a:solidFill>
                  <a:schemeClr val="bg1"/>
                </a:solidFill>
                <a:effectLst/>
                <a:latin typeface="Arial" panose="020B0604020202020204" pitchFamily="34" charset="0"/>
                <a:cs typeface="Arial" panose="020B0604020202020204" pitchFamily="34" charset="0"/>
              </a:rPr>
              <a:t>Validation: SAX 6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8 </a:t>
            </a:r>
          </a:p>
          <a:p>
            <a:pPr algn="ctr"/>
            <a:r>
              <a:rPr lang="en-GB" sz="1400" b="1" i="0" dirty="0">
                <a:solidFill>
                  <a:schemeClr val="bg1"/>
                </a:solidFill>
                <a:effectLst/>
                <a:latin typeface="Arial" panose="020B0604020202020204" pitchFamily="34" charset="0"/>
                <a:cs typeface="Arial" panose="020B0604020202020204" pitchFamily="34" charset="0"/>
              </a:rPr>
              <a:t>Test: SAX 7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9 </a:t>
            </a:r>
          </a:p>
        </p:txBody>
      </p:sp>
      <p:sp>
        <p:nvSpPr>
          <p:cNvPr id="14" name="TextBox 13">
            <a:extLst>
              <a:ext uri="{FF2B5EF4-FFF2-40B4-BE49-F238E27FC236}">
                <a16:creationId xmlns:a16="http://schemas.microsoft.com/office/drawing/2014/main" id="{9732CA78-8C65-0A91-164F-EDDB7F1B29CB}"/>
              </a:ext>
            </a:extLst>
          </p:cNvPr>
          <p:cNvSpPr txBox="1"/>
          <p:nvPr/>
        </p:nvSpPr>
        <p:spPr>
          <a:xfrm>
            <a:off x="8057322" y="2133643"/>
            <a:ext cx="3993875" cy="1015663"/>
          </a:xfrm>
          <a:prstGeom prst="rect">
            <a:avLst/>
          </a:prstGeom>
          <a:noFill/>
        </p:spPr>
        <p:txBody>
          <a:bodyPr wrap="square">
            <a:spAutoFit/>
          </a:bodyPr>
          <a:lstStyle/>
          <a:p>
            <a:pPr algn="ctr"/>
            <a:r>
              <a:rPr lang="en-GB" sz="1200" b="1" i="0" dirty="0">
                <a:solidFill>
                  <a:schemeClr val="bg1"/>
                </a:solidFill>
                <a:effectLst/>
                <a:latin typeface="Arial" panose="020B0604020202020204" pitchFamily="34" charset="0"/>
                <a:cs typeface="Arial" panose="020B0604020202020204" pitchFamily="34" charset="0"/>
              </a:rPr>
              <a:t>Formatted Image Sets Shapes (Train/</a:t>
            </a:r>
            <a:r>
              <a:rPr lang="en-GB" sz="1200" b="1" i="0" dirty="0" err="1">
                <a:solidFill>
                  <a:schemeClr val="bg1"/>
                </a:solidFill>
                <a:effectLst/>
                <a:latin typeface="Arial" panose="020B0604020202020204" pitchFamily="34" charset="0"/>
                <a:cs typeface="Arial" panose="020B0604020202020204" pitchFamily="34" charset="0"/>
              </a:rPr>
              <a:t>val</a:t>
            </a:r>
            <a:r>
              <a:rPr lang="en-GB" sz="1200" b="1" i="0" dirty="0">
                <a:solidFill>
                  <a:schemeClr val="bg1"/>
                </a:solidFill>
                <a:effectLst/>
                <a:latin typeface="Arial" panose="020B0604020202020204" pitchFamily="34" charset="0"/>
                <a:cs typeface="Arial" panose="020B0604020202020204" pitchFamily="34" charset="0"/>
              </a:rPr>
              <a:t>/test):</a:t>
            </a:r>
          </a:p>
          <a:p>
            <a:pPr algn="ctr"/>
            <a:r>
              <a:rPr lang="en-GB" sz="1200" b="1" i="0" dirty="0">
                <a:solidFill>
                  <a:schemeClr val="bg1"/>
                </a:solidFill>
                <a:effectLst/>
                <a:latin typeface="Arial" panose="020B0604020202020204" pitchFamily="34" charset="0"/>
                <a:cs typeface="Arial" panose="020B0604020202020204" pitchFamily="34" charset="0"/>
              </a:rPr>
              <a:t>(44, 128, 128, 1) / (14, 128, 128, 1) / (16, 128, 128, 1)</a:t>
            </a:r>
          </a:p>
          <a:p>
            <a:pPr algn="ctr"/>
            <a:r>
              <a:rPr lang="en-GB" sz="1200" b="1" i="0" dirty="0">
                <a:solidFill>
                  <a:schemeClr val="bg1"/>
                </a:solidFill>
                <a:effectLst/>
                <a:latin typeface="Arial" panose="020B0604020202020204" pitchFamily="34" charset="0"/>
                <a:cs typeface="Arial" panose="020B0604020202020204" pitchFamily="34" charset="0"/>
              </a:rPr>
              <a:t> </a:t>
            </a:r>
          </a:p>
          <a:p>
            <a:pPr algn="ctr"/>
            <a:r>
              <a:rPr lang="en-GB" sz="1200" b="1" i="0" dirty="0">
                <a:solidFill>
                  <a:schemeClr val="bg1"/>
                </a:solidFill>
                <a:effectLst/>
                <a:latin typeface="Arial" panose="020B0604020202020204" pitchFamily="34" charset="0"/>
                <a:cs typeface="Arial" panose="020B0604020202020204" pitchFamily="34" charset="0"/>
              </a:rPr>
              <a:t>Formatted Label Sets Shapes (Train/</a:t>
            </a:r>
            <a:r>
              <a:rPr lang="en-GB" sz="1200" b="1" i="0" dirty="0" err="1">
                <a:solidFill>
                  <a:schemeClr val="bg1"/>
                </a:solidFill>
                <a:effectLst/>
                <a:latin typeface="Arial" panose="020B0604020202020204" pitchFamily="34" charset="0"/>
                <a:cs typeface="Arial" panose="020B0604020202020204" pitchFamily="34" charset="0"/>
              </a:rPr>
              <a:t>val</a:t>
            </a:r>
            <a:r>
              <a:rPr lang="en-GB" sz="1200" b="1" i="0" dirty="0">
                <a:solidFill>
                  <a:schemeClr val="bg1"/>
                </a:solidFill>
                <a:effectLst/>
                <a:latin typeface="Arial" panose="020B0604020202020204" pitchFamily="34" charset="0"/>
                <a:cs typeface="Arial" panose="020B0604020202020204" pitchFamily="34" charset="0"/>
              </a:rPr>
              <a:t>/test): </a:t>
            </a:r>
          </a:p>
          <a:p>
            <a:pPr algn="ctr"/>
            <a:r>
              <a:rPr lang="en-GB" sz="1200" b="1" i="0" dirty="0">
                <a:solidFill>
                  <a:schemeClr val="bg1"/>
                </a:solidFill>
                <a:effectLst/>
                <a:latin typeface="Arial" panose="020B0604020202020204" pitchFamily="34" charset="0"/>
                <a:cs typeface="Arial" panose="020B0604020202020204" pitchFamily="34" charset="0"/>
              </a:rPr>
              <a:t>(44, 1) / (14, 1) / (16, 1)</a:t>
            </a:r>
            <a:endParaRPr lang="en-GB"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359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Training the model</a:t>
            </a:r>
            <a:endParaRPr lang="en-GB" sz="2200" b="1" dirty="0">
              <a:solidFill>
                <a:schemeClr val="bg1"/>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20ACFDE-BD1A-46F9-7574-1D42AB78C720}"/>
              </a:ext>
            </a:extLst>
          </p:cNvPr>
          <p:cNvSpPr txBox="1"/>
          <p:nvPr/>
        </p:nvSpPr>
        <p:spPr>
          <a:xfrm>
            <a:off x="375200" y="640913"/>
            <a:ext cx="10109753" cy="3970318"/>
          </a:xfrm>
          <a:prstGeom prst="rect">
            <a:avLst/>
          </a:prstGeom>
          <a:noFill/>
        </p:spPr>
        <p:txBody>
          <a:bodyPr wrap="square">
            <a:spAutoFit/>
          </a:bodyPr>
          <a:lstStyle/>
          <a:p>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random</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set_seed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random</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seed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9CDCFE"/>
                </a:solidFill>
                <a:effectLst/>
                <a:latin typeface="Arial" panose="020B0604020202020204" pitchFamily="34" charset="0"/>
                <a:cs typeface="Arial" panose="020B0604020202020204" pitchFamily="34" charset="0"/>
              </a:rPr>
              <a:t>model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create_base_model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train_data</a:t>
            </a:r>
            <a:r>
              <a:rPr lang="en-GB" sz="1400" b="0" dirty="0">
                <a:solidFill>
                  <a:srgbClr val="D4D4D4"/>
                </a:solidFill>
                <a:effectLst/>
                <a:latin typeface="Arial" panose="020B0604020202020204" pitchFamily="34" charset="0"/>
                <a:cs typeface="Arial" panose="020B0604020202020204" pitchFamily="34" charset="0"/>
              </a:rPr>
              <a:t>)</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 Compile the model</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loss_function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.losses.binary_crossentropy</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learning_rate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0.0001</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.optimizers.Adam</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learning_rate</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.compile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loss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loss_function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metrics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'accuracy'</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6A9955"/>
                </a:solidFill>
                <a:effectLst/>
                <a:latin typeface="Arial" panose="020B0604020202020204" pitchFamily="34" charset="0"/>
                <a:cs typeface="Arial" panose="020B0604020202020204" pitchFamily="34" charset="0"/>
              </a:rPr>
              <a:t># Define batches, number of epochs etc,</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verbosity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1; </a:t>
            </a:r>
            <a:r>
              <a:rPr lang="en-GB" sz="1400" b="0" dirty="0" err="1">
                <a:solidFill>
                  <a:srgbClr val="9CDCFE"/>
                </a:solidFill>
                <a:effectLst/>
                <a:latin typeface="Arial" panose="020B0604020202020204" pitchFamily="34" charset="0"/>
                <a:cs typeface="Arial" panose="020B0604020202020204" pitchFamily="34" charset="0"/>
              </a:rPr>
              <a:t>no_epochs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10; </a:t>
            </a:r>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Fit model to data</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.fit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train_data</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train_labels</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err="1">
                <a:solidFill>
                  <a:srgbClr val="9CDCFE"/>
                </a:solidFill>
                <a:effectLst/>
                <a:latin typeface="Arial" panose="020B0604020202020204" pitchFamily="34" charset="0"/>
                <a:cs typeface="Arial" panose="020B0604020202020204" pitchFamily="34" charset="0"/>
              </a:rPr>
              <a:t>validation_data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val_data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val_labels</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epochs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no_epochs</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verbose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verbosity</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shuffle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569CD6"/>
                </a:solidFill>
                <a:effectLst/>
                <a:latin typeface="Arial" panose="020B0604020202020204" pitchFamily="34" charset="0"/>
                <a:cs typeface="Arial" panose="020B0604020202020204" pitchFamily="34" charset="0"/>
              </a:rPr>
              <a:t>True</a:t>
            </a:r>
            <a:r>
              <a:rPr lang="en-GB" sz="1400" b="0" dirty="0">
                <a:solidFill>
                  <a:srgbClr val="D4D4D4"/>
                </a:solidFill>
                <a:effectLst/>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3238093C-4DAB-201E-7506-1B89626689DC}"/>
              </a:ext>
            </a:extLst>
          </p:cNvPr>
          <p:cNvSpPr txBox="1"/>
          <p:nvPr/>
        </p:nvSpPr>
        <p:spPr>
          <a:xfrm>
            <a:off x="375200" y="4548708"/>
            <a:ext cx="5608157" cy="2246769"/>
          </a:xfrm>
          <a:prstGeom prst="rect">
            <a:avLst/>
          </a:prstGeom>
          <a:noFill/>
          <a:ln>
            <a:solidFill>
              <a:schemeClr val="accent1"/>
            </a:solidFill>
          </a:ln>
        </p:spPr>
        <p:txBody>
          <a:bodyPr wrap="square">
            <a:spAutoFit/>
          </a:bodyPr>
          <a:lstStyle/>
          <a:p>
            <a:r>
              <a:rPr lang="en-GB" sz="1400" b="0" dirty="0">
                <a:solidFill>
                  <a:srgbClr val="9CDCFE"/>
                </a:solidFill>
                <a:effectLst/>
                <a:latin typeface="Arial" panose="020B0604020202020204" pitchFamily="34" charset="0"/>
                <a:cs typeface="Arial" panose="020B0604020202020204" pitchFamily="34" charset="0"/>
              </a:rPr>
              <a:t>fig</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figure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figsize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6</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subplot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121</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6A9955"/>
                </a:solidFill>
                <a:effectLst/>
                <a:latin typeface="Arial" panose="020B0604020202020204" pitchFamily="34" charset="0"/>
                <a:cs typeface="Arial" panose="020B0604020202020204" pitchFamily="34" charset="0"/>
              </a:rPr>
              <a:t># Plot the training curves</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history</a:t>
            </a:r>
            <a:r>
              <a:rPr lang="en-GB" sz="1400" b="0" dirty="0" err="1">
                <a:solidFill>
                  <a:srgbClr val="D4D4D4"/>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'loss'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'Training Loss'</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history</a:t>
            </a:r>
            <a:r>
              <a:rPr lang="en-GB" sz="1400" b="0" dirty="0" err="1">
                <a:solidFill>
                  <a:srgbClr val="D4D4D4"/>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val_loss</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'Validation Loss'</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9CDCFE"/>
                </a:solidFill>
                <a:effectLst/>
                <a:latin typeface="Arial" panose="020B0604020202020204" pitchFamily="34" charset="0"/>
                <a:cs typeface="Arial" panose="020B0604020202020204" pitchFamily="34" charset="0"/>
              </a:rPr>
              <a:t>leg</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legend</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subplot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122</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6A9955"/>
                </a:solidFill>
                <a:effectLst/>
                <a:latin typeface="Arial" panose="020B0604020202020204" pitchFamily="34" charset="0"/>
                <a:cs typeface="Arial" panose="020B0604020202020204" pitchFamily="34" charset="0"/>
              </a:rPr>
              <a:t># Plot the training curves</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history</a:t>
            </a:r>
            <a:r>
              <a:rPr lang="en-GB" sz="1400" b="0" dirty="0" err="1">
                <a:solidFill>
                  <a:srgbClr val="D4D4D4"/>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'accuracy'</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'Training </a:t>
            </a:r>
            <a:r>
              <a:rPr lang="en-GB" sz="1400" b="0" dirty="0" err="1">
                <a:solidFill>
                  <a:srgbClr val="CE9178"/>
                </a:solidFill>
                <a:effectLst/>
                <a:latin typeface="Arial" panose="020B0604020202020204" pitchFamily="34" charset="0"/>
                <a:cs typeface="Arial" panose="020B0604020202020204" pitchFamily="34" charset="0"/>
              </a:rPr>
              <a:t>Accurracy</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history</a:t>
            </a:r>
            <a:r>
              <a:rPr lang="en-GB" sz="1400" b="0" dirty="0" err="1">
                <a:solidFill>
                  <a:srgbClr val="D4D4D4"/>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val_accuracy</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'Validation Accuracy'</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9CDCFE"/>
                </a:solidFill>
                <a:effectLst/>
                <a:latin typeface="Arial" panose="020B0604020202020204" pitchFamily="34" charset="0"/>
                <a:cs typeface="Arial" panose="020B0604020202020204" pitchFamily="34" charset="0"/>
              </a:rPr>
              <a:t>leg</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legend</a:t>
            </a:r>
            <a:r>
              <a:rPr lang="en-GB" sz="1400" b="0" dirty="0">
                <a:solidFill>
                  <a:srgbClr val="D4D4D4"/>
                </a:solidFill>
                <a:effectLst/>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0D90191-04C8-A88B-A5B0-5CC6930FAB24}"/>
              </a:ext>
            </a:extLst>
          </p:cNvPr>
          <p:cNvGrpSpPr/>
          <p:nvPr/>
        </p:nvGrpSpPr>
        <p:grpSpPr>
          <a:xfrm>
            <a:off x="8120560" y="1331843"/>
            <a:ext cx="3215942" cy="5056699"/>
            <a:chOff x="7491622" y="-44560"/>
            <a:chExt cx="4325181" cy="6800850"/>
          </a:xfrm>
        </p:grpSpPr>
        <p:pic>
          <p:nvPicPr>
            <p:cNvPr id="9" name="Picture 8">
              <a:extLst>
                <a:ext uri="{FF2B5EF4-FFF2-40B4-BE49-F238E27FC236}">
                  <a16:creationId xmlns:a16="http://schemas.microsoft.com/office/drawing/2014/main" id="{F25FFC5D-ACEE-815D-CBB8-390BA1DB5298}"/>
                </a:ext>
              </a:extLst>
            </p:cNvPr>
            <p:cNvPicPr>
              <a:picLocks noChangeAspect="1"/>
            </p:cNvPicPr>
            <p:nvPr/>
          </p:nvPicPr>
          <p:blipFill rotWithShape="1">
            <a:blip r:embed="rId3"/>
            <a:srcRect r="51173"/>
            <a:stretch/>
          </p:blipFill>
          <p:spPr>
            <a:xfrm>
              <a:off x="7491622" y="-44560"/>
              <a:ext cx="4325181" cy="3400425"/>
            </a:xfrm>
            <a:prstGeom prst="rect">
              <a:avLst/>
            </a:prstGeom>
          </p:spPr>
        </p:pic>
        <p:pic>
          <p:nvPicPr>
            <p:cNvPr id="10" name="Picture 9">
              <a:extLst>
                <a:ext uri="{FF2B5EF4-FFF2-40B4-BE49-F238E27FC236}">
                  <a16:creationId xmlns:a16="http://schemas.microsoft.com/office/drawing/2014/main" id="{E61630A7-4889-46FF-04DA-A4299F83A859}"/>
                </a:ext>
              </a:extLst>
            </p:cNvPr>
            <p:cNvPicPr>
              <a:picLocks noChangeAspect="1"/>
            </p:cNvPicPr>
            <p:nvPr/>
          </p:nvPicPr>
          <p:blipFill rotWithShape="1">
            <a:blip r:embed="rId3"/>
            <a:srcRect l="51173"/>
            <a:stretch/>
          </p:blipFill>
          <p:spPr>
            <a:xfrm>
              <a:off x="7491622" y="3355865"/>
              <a:ext cx="4325178" cy="3400425"/>
            </a:xfrm>
            <a:prstGeom prst="rect">
              <a:avLst/>
            </a:prstGeom>
          </p:spPr>
        </p:pic>
      </p:grpSp>
    </p:spTree>
    <p:extLst>
      <p:ext uri="{BB962C8B-B14F-4D97-AF65-F5344CB8AC3E}">
        <p14:creationId xmlns:p14="http://schemas.microsoft.com/office/powerpoint/2010/main" val="24189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effectLst/>
                <a:latin typeface="Arial" panose="020B0604020202020204" pitchFamily="34" charset="0"/>
                <a:cs typeface="Arial" panose="020B0604020202020204" pitchFamily="34" charset="0"/>
              </a:rPr>
              <a:t>Test set results</a:t>
            </a:r>
          </a:p>
        </p:txBody>
      </p:sp>
      <p:sp>
        <p:nvSpPr>
          <p:cNvPr id="12" name="TextBox 11">
            <a:extLst>
              <a:ext uri="{FF2B5EF4-FFF2-40B4-BE49-F238E27FC236}">
                <a16:creationId xmlns:a16="http://schemas.microsoft.com/office/drawing/2014/main" id="{D5768AB8-61FA-107C-467F-80F5D80DDFF1}"/>
              </a:ext>
            </a:extLst>
          </p:cNvPr>
          <p:cNvSpPr txBox="1"/>
          <p:nvPr/>
        </p:nvSpPr>
        <p:spPr>
          <a:xfrm>
            <a:off x="226943" y="625377"/>
            <a:ext cx="10835309" cy="3754874"/>
          </a:xfrm>
          <a:prstGeom prst="rect">
            <a:avLst/>
          </a:prstGeom>
          <a:noFill/>
        </p:spPr>
        <p:txBody>
          <a:bodyPr wrap="square">
            <a:spAutoFit/>
          </a:bodyPr>
          <a:lstStyle/>
          <a:p>
            <a:r>
              <a:rPr lang="en-GB" sz="1400" b="0" dirty="0">
                <a:solidFill>
                  <a:srgbClr val="6A9955"/>
                </a:solidFill>
                <a:effectLst/>
                <a:latin typeface="Arial" panose="020B0604020202020204" pitchFamily="34" charset="0"/>
                <a:cs typeface="Arial" panose="020B0604020202020204" pitchFamily="34" charset="0"/>
              </a:rPr>
              <a:t>#Plot Test set (green correct, red incorrect)</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Evaluate the model on the test set</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testeval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.evaluate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test_labels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results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.predict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a:solidFill>
                  <a:srgbClr val="D4D4D4"/>
                </a:solidFill>
                <a:effectLst/>
                <a:latin typeface="Arial" panose="020B0604020202020204" pitchFamily="34" charset="0"/>
                <a:cs typeface="Arial" panose="020B0604020202020204" pitchFamily="34" charset="0"/>
              </a:rPr>
              <a:t>)</a:t>
            </a:r>
          </a:p>
          <a:p>
            <a:r>
              <a:rPr lang="en-GB" sz="1400" b="0" i="0" dirty="0">
                <a:solidFill>
                  <a:srgbClr val="D4D4D4"/>
                </a:solidFill>
                <a:effectLst/>
                <a:latin typeface="Arial" panose="020B0604020202020204" pitchFamily="34" charset="0"/>
                <a:cs typeface="Arial" panose="020B0604020202020204" pitchFamily="34" charset="0"/>
              </a:rPr>
              <a:t>1/1 [==============================] - 0s 16ms/step - loss: 0.2206 - accuracy: 0.8750</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#Visualize results</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fig</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figure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figsize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8</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subplot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211</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9CDCFE"/>
                </a:solidFill>
                <a:effectLst/>
                <a:latin typeface="Arial" panose="020B0604020202020204" pitchFamily="34" charset="0"/>
                <a:cs typeface="Arial" panose="020B0604020202020204" pitchFamily="34" charset="0"/>
              </a:rPr>
              <a:t>indexes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squeeze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test_labels</a:t>
            </a:r>
            <a:r>
              <a:rPr lang="en-GB" sz="1400" b="0" dirty="0">
                <a:solidFill>
                  <a:srgbClr val="D4D4D4"/>
                </a:solidFill>
                <a:effectLst/>
                <a:latin typeface="Arial" panose="020B0604020202020204" pitchFamily="34" charset="0"/>
                <a:cs typeface="Arial" panose="020B0604020202020204" pitchFamily="34" charset="0"/>
              </a:rPr>
              <a:t>&gt;</a:t>
            </a:r>
            <a:r>
              <a:rPr lang="en-GB" sz="1400" b="0" dirty="0">
                <a:solidFill>
                  <a:srgbClr val="B5CEA8"/>
                </a:solidFill>
                <a:effectLst/>
                <a:latin typeface="Arial" panose="020B0604020202020204" pitchFamily="34" charset="0"/>
                <a:cs typeface="Arial" panose="020B0604020202020204" pitchFamily="34" charset="0"/>
              </a:rPr>
              <a:t>0.5</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results</a:t>
            </a:r>
            <a:r>
              <a:rPr lang="en-GB" sz="1400" b="0" dirty="0">
                <a:solidFill>
                  <a:srgbClr val="D4D4D4"/>
                </a:solidFill>
                <a:effectLst/>
                <a:latin typeface="Arial" panose="020B0604020202020204" pitchFamily="34" charset="0"/>
                <a:cs typeface="Arial" panose="020B0604020202020204" pitchFamily="34" charset="0"/>
              </a:rPr>
              <a:t>&gt;</a:t>
            </a:r>
            <a:r>
              <a:rPr lang="en-GB" sz="1400" b="0" dirty="0">
                <a:solidFill>
                  <a:srgbClr val="B5CEA8"/>
                </a:solidFill>
                <a:effectLst/>
                <a:latin typeface="Arial" panose="020B0604020202020204" pitchFamily="34" charset="0"/>
                <a:cs typeface="Arial" panose="020B0604020202020204" pitchFamily="34" charset="0"/>
              </a:rPr>
              <a:t>0.5</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reshape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indexes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128</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zeros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zeros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axis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imshow</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transpose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axes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axis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'off'</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subplot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212</a:t>
            </a:r>
            <a:r>
              <a:rPr lang="en-GB" sz="1400" b="0" dirty="0">
                <a:solidFill>
                  <a:srgbClr val="D4D4D4"/>
                </a:solidFill>
                <a:effectLst/>
                <a:latin typeface="Arial" panose="020B0604020202020204" pitchFamily="34" charset="0"/>
                <a:cs typeface="Arial" panose="020B0604020202020204" pitchFamily="34" charset="0"/>
              </a:rPr>
              <a:t>)</a:t>
            </a:r>
          </a:p>
          <a:p>
            <a:endParaRPr lang="en-GB" sz="1400" dirty="0">
              <a:solidFill>
                <a:srgbClr val="D4D4D4"/>
              </a:solidFill>
              <a:latin typeface="Arial" panose="020B0604020202020204" pitchFamily="34" charset="0"/>
              <a:cs typeface="Arial" panose="020B0604020202020204" pitchFamily="34" charset="0"/>
            </a:endParaRPr>
          </a:p>
          <a:p>
            <a:r>
              <a:rPr lang="en-GB" sz="1400" dirty="0">
                <a:solidFill>
                  <a:srgbClr val="D4D4D4"/>
                </a:solidFill>
                <a:latin typeface="Arial" panose="020B0604020202020204" pitchFamily="34" charset="0"/>
                <a:cs typeface="Arial" panose="020B0604020202020204" pitchFamily="34" charset="0"/>
              </a:rPr>
              <a:t>….</a:t>
            </a:r>
            <a:endParaRPr lang="en-GB" sz="1400" b="0" dirty="0">
              <a:solidFill>
                <a:srgbClr val="D4D4D4"/>
              </a:solidFill>
              <a:effectLst/>
              <a:latin typeface="Arial" panose="020B0604020202020204" pitchFamily="34" charset="0"/>
              <a:cs typeface="Arial" panose="020B0604020202020204" pitchFamily="34" charset="0"/>
            </a:endParaRPr>
          </a:p>
          <a:p>
            <a:endParaRPr lang="en-GB" sz="1400" b="0" dirty="0">
              <a:solidFill>
                <a:srgbClr val="D4D4D4"/>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67D42E-AE2F-5550-2FD0-6E642DCCB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4647" y="3602236"/>
            <a:ext cx="7961244" cy="3173363"/>
          </a:xfrm>
          <a:prstGeom prst="rect">
            <a:avLst/>
          </a:prstGeom>
        </p:spPr>
      </p:pic>
    </p:spTree>
    <p:extLst>
      <p:ext uri="{BB962C8B-B14F-4D97-AF65-F5344CB8AC3E}">
        <p14:creationId xmlns:p14="http://schemas.microsoft.com/office/powerpoint/2010/main" val="414287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658052" y="1595966"/>
            <a:ext cx="10100643" cy="4801314"/>
          </a:xfrm>
          <a:prstGeom prst="rect">
            <a:avLst/>
          </a:prstGeom>
          <a:noFill/>
        </p:spPr>
        <p:txBody>
          <a:bodyPr wrap="square">
            <a:spAutoFit/>
          </a:bodyPr>
          <a:lstStyle/>
          <a:p>
            <a:pPr marL="342900" indent="-342900">
              <a:buAutoNum type="arabicPeriod"/>
            </a:pPr>
            <a:r>
              <a:rPr lang="en-GB" dirty="0"/>
              <a:t>Clarifying the basic blocks of classification.</a:t>
            </a:r>
          </a:p>
          <a:p>
            <a:pPr marL="342900" indent="-342900">
              <a:buAutoNum type="arabicPeriod"/>
            </a:pPr>
            <a:endParaRPr lang="en-GB" dirty="0"/>
          </a:p>
          <a:p>
            <a:pPr marL="342900" indent="-342900">
              <a:buAutoNum type="arabicPeriod"/>
            </a:pPr>
            <a:r>
              <a:rPr lang="en-GB" dirty="0"/>
              <a:t>Building a model</a:t>
            </a:r>
          </a:p>
          <a:p>
            <a:pPr marL="342900" indent="-342900">
              <a:buAutoNum type="arabicPeriod"/>
            </a:pPr>
            <a:endParaRPr lang="en-GB" dirty="0"/>
          </a:p>
          <a:p>
            <a:pPr marL="342900" indent="-342900">
              <a:buAutoNum type="arabicPeriod"/>
            </a:pPr>
            <a:r>
              <a:rPr lang="en-GB" dirty="0"/>
              <a:t>Preparing the data</a:t>
            </a:r>
          </a:p>
          <a:p>
            <a:endParaRPr lang="en-GB" dirty="0"/>
          </a:p>
          <a:p>
            <a:r>
              <a:rPr lang="en-GB" dirty="0"/>
              <a:t>Hopefully this helps you all to start off your own projects.</a:t>
            </a:r>
          </a:p>
          <a:p>
            <a:endParaRPr lang="en-GB" dirty="0"/>
          </a:p>
          <a:p>
            <a:r>
              <a:rPr lang="en-GB" dirty="0"/>
              <a:t>The tutorials and data as well as the video of this talk will be available on the </a:t>
            </a:r>
            <a:r>
              <a:rPr lang="en-GB" dirty="0" err="1"/>
              <a:t>github</a:t>
            </a:r>
            <a:r>
              <a:rPr lang="en-GB" dirty="0"/>
              <a:t> repository.</a:t>
            </a:r>
          </a:p>
          <a:p>
            <a:endParaRPr lang="en-GB" dirty="0"/>
          </a:p>
          <a:p>
            <a:r>
              <a:rPr lang="en-GB" b="1" dirty="0">
                <a:effectLst/>
                <a:latin typeface="Arial" panose="020B0604020202020204" pitchFamily="34" charset="0"/>
                <a:cs typeface="Arial" panose="020B0604020202020204" pitchFamily="34" charset="0"/>
              </a:rPr>
              <a:t>In the next lessons:</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Wednesday 28</a:t>
            </a:r>
            <a:r>
              <a:rPr lang="en-GB" b="1" baseline="30000" dirty="0">
                <a:latin typeface="Arial" panose="020B0604020202020204" pitchFamily="34" charset="0"/>
                <a:cs typeface="Arial" panose="020B0604020202020204" pitchFamily="34" charset="0"/>
              </a:rPr>
              <a:t>th</a:t>
            </a:r>
            <a:r>
              <a:rPr lang="en-GB" b="1" dirty="0">
                <a:latin typeface="Arial" panose="020B0604020202020204" pitchFamily="34" charset="0"/>
                <a:cs typeface="Arial" panose="020B0604020202020204" pitchFamily="34" charset="0"/>
              </a:rPr>
              <a:t> September 3</a:t>
            </a:r>
            <a:r>
              <a:rPr lang="en-GB" b="1" baseline="30000" dirty="0">
                <a:latin typeface="Arial" panose="020B0604020202020204" pitchFamily="34" charset="0"/>
                <a:cs typeface="Arial" panose="020B0604020202020204" pitchFamily="34" charset="0"/>
              </a:rPr>
              <a:t>rd</a:t>
            </a:r>
            <a:r>
              <a:rPr lang="en-GB" b="1" dirty="0">
                <a:latin typeface="Arial" panose="020B0604020202020204" pitchFamily="34" charset="0"/>
                <a:cs typeface="Arial" panose="020B0604020202020204" pitchFamily="34" charset="0"/>
              </a:rPr>
              <a:t> session: </a:t>
            </a:r>
            <a:r>
              <a:rPr lang="en-GB" dirty="0">
                <a:effectLst/>
                <a:latin typeface="Arial" panose="020B0604020202020204" pitchFamily="34" charset="0"/>
                <a:cs typeface="Arial" panose="020B0604020202020204" pitchFamily="34" charset="0"/>
              </a:rPr>
              <a:t>Improving performance / Reducing overfitting ! </a:t>
            </a:r>
            <a:endParaRPr lang="en-GB" dirty="0"/>
          </a:p>
          <a:p>
            <a:r>
              <a:rPr lang="en-GB" dirty="0"/>
              <a:t>Discuss the future of classification in CMR  (different applications, papers and perspectives)</a:t>
            </a:r>
          </a:p>
          <a:p>
            <a:endParaRPr lang="en-GB" b="1" dirty="0">
              <a:effectLst/>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4</a:t>
            </a:r>
            <a:r>
              <a:rPr lang="en-GB" b="1" baseline="30000" dirty="0">
                <a:latin typeface="Arial" panose="020B0604020202020204" pitchFamily="34" charset="0"/>
                <a:cs typeface="Arial" panose="020B0604020202020204" pitchFamily="34" charset="0"/>
              </a:rPr>
              <a:t>th</a:t>
            </a:r>
            <a:r>
              <a:rPr lang="en-GB" b="1" dirty="0">
                <a:latin typeface="Arial" panose="020B0604020202020204" pitchFamily="34" charset="0"/>
                <a:cs typeface="Arial" panose="020B0604020202020204" pitchFamily="34" charset="0"/>
              </a:rPr>
              <a:t> session: </a:t>
            </a:r>
            <a:r>
              <a:rPr lang="en-GB" dirty="0">
                <a:latin typeface="Arial" panose="020B0604020202020204" pitchFamily="34" charset="0"/>
                <a:cs typeface="Arial" panose="020B0604020202020204" pitchFamily="34" charset="0"/>
              </a:rPr>
              <a:t>Segmentation in CMR with </a:t>
            </a:r>
            <a:r>
              <a:rPr lang="en-GB" b="0" i="0" dirty="0">
                <a:solidFill>
                  <a:schemeClr val="tx1"/>
                </a:solidFill>
                <a:effectLst/>
                <a:latin typeface="Arial" panose="020B0604020202020204" pitchFamily="34" charset="0"/>
              </a:rPr>
              <a:t>Saeed Karimi-</a:t>
            </a:r>
            <a:r>
              <a:rPr lang="en-GB" b="0" i="0" dirty="0" err="1">
                <a:solidFill>
                  <a:schemeClr val="tx1"/>
                </a:solidFill>
                <a:effectLst/>
                <a:latin typeface="Arial" panose="020B0604020202020204" pitchFamily="34" charset="0"/>
              </a:rPr>
              <a:t>Bidhendi</a:t>
            </a:r>
            <a:endParaRPr lang="en-GB" dirty="0">
              <a:effectLst/>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2129987"/>
            <a:ext cx="2544286" cy="2139047"/>
          </a:xfrm>
          <a:prstGeom prst="rect">
            <a:avLst/>
          </a:prstGeom>
          <a:noFill/>
        </p:spPr>
        <p:txBody>
          <a:bodyPr wrap="none" rtlCol="0">
            <a:spAutoFit/>
          </a:bodyPr>
          <a:lstStyle/>
          <a:p>
            <a:pPr>
              <a:spcAft>
                <a:spcPts val="600"/>
              </a:spcAft>
            </a:pPr>
            <a:r>
              <a:rPr lang="en-GB" dirty="0"/>
              <a:t>Rebecca Baker</a:t>
            </a:r>
          </a:p>
          <a:p>
            <a:pPr>
              <a:spcAft>
                <a:spcPts val="600"/>
              </a:spcAft>
            </a:pPr>
            <a:r>
              <a:rPr lang="en-GB" dirty="0"/>
              <a:t>Olivier Jaubert</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09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Basics of classification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1F182-C03E-8B1A-E2DF-1D1CA543E2A9}"/>
              </a:ext>
            </a:extLst>
          </p:cNvPr>
          <p:cNvSpPr>
            <a:spLocks noGrp="1"/>
          </p:cNvSpPr>
          <p:nvPr>
            <p:ph type="title"/>
          </p:nvPr>
        </p:nvSpPr>
        <p:spPr/>
        <p:txBody>
          <a:bodyPr/>
          <a:lstStyle/>
          <a:p>
            <a:r>
              <a:rPr lang="en-GB" dirty="0"/>
              <a:t>Classifying</a:t>
            </a:r>
          </a:p>
        </p:txBody>
      </p:sp>
      <p:pic>
        <p:nvPicPr>
          <p:cNvPr id="12" name="Picture 11">
            <a:extLst>
              <a:ext uri="{FF2B5EF4-FFF2-40B4-BE49-F238E27FC236}">
                <a16:creationId xmlns:a16="http://schemas.microsoft.com/office/drawing/2014/main" id="{6F34CD38-4E65-4DC4-6133-25720BBDD3E9}"/>
              </a:ext>
            </a:extLst>
          </p:cNvPr>
          <p:cNvPicPr>
            <a:picLocks noChangeAspect="1"/>
          </p:cNvPicPr>
          <p:nvPr/>
        </p:nvPicPr>
        <p:blipFill>
          <a:blip r:embed="rId3"/>
          <a:stretch>
            <a:fillRect/>
          </a:stretch>
        </p:blipFill>
        <p:spPr>
          <a:xfrm>
            <a:off x="3398665" y="1909775"/>
            <a:ext cx="5394669" cy="922883"/>
          </a:xfrm>
          <a:prstGeom prst="rect">
            <a:avLst/>
          </a:prstGeom>
        </p:spPr>
      </p:pic>
      <p:sp>
        <p:nvSpPr>
          <p:cNvPr id="13" name="TextBox 12">
            <a:extLst>
              <a:ext uri="{FF2B5EF4-FFF2-40B4-BE49-F238E27FC236}">
                <a16:creationId xmlns:a16="http://schemas.microsoft.com/office/drawing/2014/main" id="{437ABBC0-C426-C5E0-527E-30C501946608}"/>
              </a:ext>
            </a:extLst>
          </p:cNvPr>
          <p:cNvSpPr txBox="1"/>
          <p:nvPr/>
        </p:nvSpPr>
        <p:spPr>
          <a:xfrm>
            <a:off x="516835" y="2048050"/>
            <a:ext cx="2465163" cy="646331"/>
          </a:xfrm>
          <a:prstGeom prst="rect">
            <a:avLst/>
          </a:prstGeom>
          <a:noFill/>
        </p:spPr>
        <p:txBody>
          <a:bodyPr wrap="square" rtlCol="0">
            <a:spAutoFit/>
          </a:bodyPr>
          <a:lstStyle/>
          <a:p>
            <a:r>
              <a:rPr lang="en-GB" dirty="0"/>
              <a:t>Binary classification</a:t>
            </a:r>
          </a:p>
          <a:p>
            <a:r>
              <a:rPr lang="en-GB" dirty="0"/>
              <a:t>Patient / Healthy</a:t>
            </a:r>
          </a:p>
        </p:txBody>
      </p:sp>
      <p:grpSp>
        <p:nvGrpSpPr>
          <p:cNvPr id="4" name="Group 3">
            <a:extLst>
              <a:ext uri="{FF2B5EF4-FFF2-40B4-BE49-F238E27FC236}">
                <a16:creationId xmlns:a16="http://schemas.microsoft.com/office/drawing/2014/main" id="{67C0B6D8-75CE-490D-F993-B787113DEC47}"/>
              </a:ext>
            </a:extLst>
          </p:cNvPr>
          <p:cNvGrpSpPr/>
          <p:nvPr/>
        </p:nvGrpSpPr>
        <p:grpSpPr>
          <a:xfrm>
            <a:off x="6495325" y="3429000"/>
            <a:ext cx="2947367" cy="3332503"/>
            <a:chOff x="6495325" y="3429000"/>
            <a:chExt cx="2947367" cy="3332503"/>
          </a:xfrm>
        </p:grpSpPr>
        <p:sp>
          <p:nvSpPr>
            <p:cNvPr id="18" name="TextBox 17">
              <a:extLst>
                <a:ext uri="{FF2B5EF4-FFF2-40B4-BE49-F238E27FC236}">
                  <a16:creationId xmlns:a16="http://schemas.microsoft.com/office/drawing/2014/main" id="{E3D116DD-BB62-C721-6C2F-A29525E5AD28}"/>
                </a:ext>
              </a:extLst>
            </p:cNvPr>
            <p:cNvSpPr txBox="1"/>
            <p:nvPr/>
          </p:nvSpPr>
          <p:spPr>
            <a:xfrm>
              <a:off x="6685981" y="3429000"/>
              <a:ext cx="2756711" cy="646331"/>
            </a:xfrm>
            <a:prstGeom prst="rect">
              <a:avLst/>
            </a:prstGeom>
            <a:noFill/>
          </p:spPr>
          <p:txBody>
            <a:bodyPr wrap="square" rtlCol="0">
              <a:spAutoFit/>
            </a:bodyPr>
            <a:lstStyle/>
            <a:p>
              <a:pPr algn="ctr"/>
              <a:r>
                <a:rPr lang="en-GB" dirty="0"/>
                <a:t>Multi-class, Multi feature</a:t>
              </a:r>
            </a:p>
            <a:p>
              <a:pPr algn="ctr"/>
              <a:r>
                <a:rPr lang="en-GB" dirty="0"/>
                <a:t>Disease 1, 2, 3</a:t>
              </a:r>
            </a:p>
          </p:txBody>
        </p:sp>
        <p:pic>
          <p:nvPicPr>
            <p:cNvPr id="21" name="Picture 20" descr="Chart&#10;&#10;Description automatically generated">
              <a:extLst>
                <a:ext uri="{FF2B5EF4-FFF2-40B4-BE49-F238E27FC236}">
                  <a16:creationId xmlns:a16="http://schemas.microsoft.com/office/drawing/2014/main" id="{8A7C3FD0-88F8-6A53-6543-DE5781F56761}"/>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3307" r="883" b="1807"/>
            <a:stretch/>
          </p:blipFill>
          <p:spPr>
            <a:xfrm>
              <a:off x="6495325" y="4028656"/>
              <a:ext cx="2947367" cy="2732847"/>
            </a:xfrm>
            <a:prstGeom prst="rect">
              <a:avLst/>
            </a:prstGeom>
          </p:spPr>
        </p:pic>
      </p:grpSp>
      <p:grpSp>
        <p:nvGrpSpPr>
          <p:cNvPr id="2" name="Group 1">
            <a:extLst>
              <a:ext uri="{FF2B5EF4-FFF2-40B4-BE49-F238E27FC236}">
                <a16:creationId xmlns:a16="http://schemas.microsoft.com/office/drawing/2014/main" id="{58C28D1F-867A-D378-7203-636B1FD70616}"/>
              </a:ext>
            </a:extLst>
          </p:cNvPr>
          <p:cNvGrpSpPr/>
          <p:nvPr/>
        </p:nvGrpSpPr>
        <p:grpSpPr>
          <a:xfrm>
            <a:off x="2046943" y="3428999"/>
            <a:ext cx="2947367" cy="3429002"/>
            <a:chOff x="2046943" y="3428999"/>
            <a:chExt cx="2947367" cy="3429002"/>
          </a:xfrm>
        </p:grpSpPr>
        <p:pic>
          <p:nvPicPr>
            <p:cNvPr id="20" name="Picture 19" descr="Chart&#10;&#10;Description automatically generated">
              <a:extLst>
                <a:ext uri="{FF2B5EF4-FFF2-40B4-BE49-F238E27FC236}">
                  <a16:creationId xmlns:a16="http://schemas.microsoft.com/office/drawing/2014/main" id="{874CB38E-AD0E-A5F5-B4A7-DE6CCEE1FEA9}"/>
                </a:ext>
              </a:extLst>
            </p:cNvPr>
            <p:cNvPicPr>
              <a:picLocks noChangeAspect="1"/>
            </p:cNvPicPr>
            <p:nvPr/>
          </p:nvPicPr>
          <p:blipFill rotWithShape="1">
            <a:blip r:embed="rId4">
              <a:extLst>
                <a:ext uri="{28A0092B-C50C-407E-A947-70E740481C1C}">
                  <a14:useLocalDpi xmlns:a14="http://schemas.microsoft.com/office/drawing/2010/main" val="0"/>
                </a:ext>
              </a:extLst>
            </a:blip>
            <a:srcRect t="15115" r="50883"/>
            <a:stretch/>
          </p:blipFill>
          <p:spPr>
            <a:xfrm>
              <a:off x="2046943" y="4125154"/>
              <a:ext cx="2947367" cy="2732847"/>
            </a:xfrm>
            <a:prstGeom prst="rect">
              <a:avLst/>
            </a:prstGeom>
          </p:spPr>
        </p:pic>
        <p:sp>
          <p:nvSpPr>
            <p:cNvPr id="22" name="TextBox 21">
              <a:extLst>
                <a:ext uri="{FF2B5EF4-FFF2-40B4-BE49-F238E27FC236}">
                  <a16:creationId xmlns:a16="http://schemas.microsoft.com/office/drawing/2014/main" id="{047BCF09-E125-724D-EEE7-F1E3363D375D}"/>
                </a:ext>
              </a:extLst>
            </p:cNvPr>
            <p:cNvSpPr txBox="1"/>
            <p:nvPr/>
          </p:nvSpPr>
          <p:spPr>
            <a:xfrm>
              <a:off x="2142270" y="3428999"/>
              <a:ext cx="2756711" cy="646331"/>
            </a:xfrm>
            <a:prstGeom prst="rect">
              <a:avLst/>
            </a:prstGeom>
            <a:noFill/>
          </p:spPr>
          <p:txBody>
            <a:bodyPr wrap="square" rtlCol="0">
              <a:spAutoFit/>
            </a:bodyPr>
            <a:lstStyle/>
            <a:p>
              <a:pPr algn="ctr"/>
              <a:r>
                <a:rPr lang="en-GB" dirty="0"/>
                <a:t>Binary classification Multi feature         </a:t>
              </a:r>
            </a:p>
          </p:txBody>
        </p:sp>
      </p:grpSp>
    </p:spTree>
    <p:extLst>
      <p:ext uri="{BB962C8B-B14F-4D97-AF65-F5344CB8AC3E}">
        <p14:creationId xmlns:p14="http://schemas.microsoft.com/office/powerpoint/2010/main" val="233951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Logistic Regression</a:t>
            </a:r>
          </a:p>
        </p:txBody>
      </p:sp>
      <p:sp>
        <p:nvSpPr>
          <p:cNvPr id="19" name="TextBox 18">
            <a:extLst>
              <a:ext uri="{FF2B5EF4-FFF2-40B4-BE49-F238E27FC236}">
                <a16:creationId xmlns:a16="http://schemas.microsoft.com/office/drawing/2014/main" id="{5127D996-CBE7-C501-2B0E-79C2EFCE8D37}"/>
              </a:ext>
            </a:extLst>
          </p:cNvPr>
          <p:cNvSpPr txBox="1"/>
          <p:nvPr/>
        </p:nvSpPr>
        <p:spPr>
          <a:xfrm>
            <a:off x="469321" y="1796802"/>
            <a:ext cx="6368801" cy="369332"/>
          </a:xfrm>
          <a:prstGeom prst="rect">
            <a:avLst/>
          </a:prstGeom>
          <a:noFill/>
        </p:spPr>
        <p:txBody>
          <a:bodyPr wrap="square">
            <a:spAutoFit/>
          </a:bodyPr>
          <a:lstStyle/>
          <a:p>
            <a:r>
              <a:rPr lang="en-GB" dirty="0"/>
              <a:t> </a:t>
            </a:r>
          </a:p>
        </p:txBody>
      </p:sp>
      <p:pic>
        <p:nvPicPr>
          <p:cNvPr id="4" name="Picture 3" descr="Shape&#10;&#10;Description automatically generated">
            <a:extLst>
              <a:ext uri="{FF2B5EF4-FFF2-40B4-BE49-F238E27FC236}">
                <a16:creationId xmlns:a16="http://schemas.microsoft.com/office/drawing/2014/main" id="{EDA6B08A-E152-C899-2780-E7E8F923DE56}"/>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1246390" y="2763079"/>
            <a:ext cx="4413547" cy="2613991"/>
          </a:xfrm>
          <a:prstGeom prst="rect">
            <a:avLst/>
          </a:prstGeom>
        </p:spPr>
      </p:pic>
      <p:sp>
        <p:nvSpPr>
          <p:cNvPr id="5" name="Rectangle 4">
            <a:extLst>
              <a:ext uri="{FF2B5EF4-FFF2-40B4-BE49-F238E27FC236}">
                <a16:creationId xmlns:a16="http://schemas.microsoft.com/office/drawing/2014/main" id="{A6116C3C-5BE0-3E1A-45A8-7DC7B4E895F1}"/>
              </a:ext>
            </a:extLst>
          </p:cNvPr>
          <p:cNvSpPr/>
          <p:nvPr/>
        </p:nvSpPr>
        <p:spPr>
          <a:xfrm>
            <a:off x="1789043" y="1981468"/>
            <a:ext cx="340912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Binary classification</a:t>
            </a:r>
          </a:p>
        </p:txBody>
      </p:sp>
      <p:sp>
        <p:nvSpPr>
          <p:cNvPr id="9" name="TextBox 8">
            <a:extLst>
              <a:ext uri="{FF2B5EF4-FFF2-40B4-BE49-F238E27FC236}">
                <a16:creationId xmlns:a16="http://schemas.microsoft.com/office/drawing/2014/main" id="{2F734AA2-A144-5BD2-C7A5-E16795A8623C}"/>
              </a:ext>
            </a:extLst>
          </p:cNvPr>
          <p:cNvSpPr txBox="1"/>
          <p:nvPr/>
        </p:nvSpPr>
        <p:spPr>
          <a:xfrm>
            <a:off x="1878495" y="3597965"/>
            <a:ext cx="3319670" cy="461665"/>
          </a:xfrm>
          <a:prstGeom prst="rect">
            <a:avLst/>
          </a:prstGeom>
          <a:noFill/>
        </p:spPr>
        <p:txBody>
          <a:bodyPr wrap="square" rtlCol="0">
            <a:spAutoFit/>
          </a:bodyPr>
          <a:lstStyle/>
          <a:p>
            <a:pPr algn="ctr"/>
            <a:r>
              <a:rPr lang="en-GB" sz="1200" dirty="0"/>
              <a:t>Probability of a new point </a:t>
            </a:r>
          </a:p>
          <a:p>
            <a:pPr algn="ctr"/>
            <a:r>
              <a:rPr lang="en-GB" sz="1200" dirty="0"/>
              <a:t>with Feature = 30,50,80 to be of class 1 ?</a:t>
            </a:r>
          </a:p>
        </p:txBody>
      </p:sp>
      <p:grpSp>
        <p:nvGrpSpPr>
          <p:cNvPr id="41" name="Group 40">
            <a:extLst>
              <a:ext uri="{FF2B5EF4-FFF2-40B4-BE49-F238E27FC236}">
                <a16:creationId xmlns:a16="http://schemas.microsoft.com/office/drawing/2014/main" id="{A4D1A3D1-5634-1B24-B089-5575254836E6}"/>
              </a:ext>
            </a:extLst>
          </p:cNvPr>
          <p:cNvGrpSpPr/>
          <p:nvPr/>
        </p:nvGrpSpPr>
        <p:grpSpPr>
          <a:xfrm>
            <a:off x="6680362" y="736432"/>
            <a:ext cx="5386326" cy="2890782"/>
            <a:chOff x="6680362" y="736432"/>
            <a:chExt cx="5386326" cy="2890782"/>
          </a:xfrm>
        </p:grpSpPr>
        <p:grpSp>
          <p:nvGrpSpPr>
            <p:cNvPr id="15" name="Group 14">
              <a:extLst>
                <a:ext uri="{FF2B5EF4-FFF2-40B4-BE49-F238E27FC236}">
                  <a16:creationId xmlns:a16="http://schemas.microsoft.com/office/drawing/2014/main" id="{26D4BEDD-0ED2-68EA-17E3-24E31B5AD8B9}"/>
                </a:ext>
              </a:extLst>
            </p:cNvPr>
            <p:cNvGrpSpPr/>
            <p:nvPr/>
          </p:nvGrpSpPr>
          <p:grpSpPr>
            <a:xfrm>
              <a:off x="7658404" y="1044209"/>
              <a:ext cx="3193089" cy="2136657"/>
              <a:chOff x="6696346" y="1640824"/>
              <a:chExt cx="4413547" cy="2759816"/>
            </a:xfrm>
          </p:grpSpPr>
          <p:pic>
            <p:nvPicPr>
              <p:cNvPr id="11" name="Picture 10" descr="Shape&#10;&#10;Description automatically generated">
                <a:extLst>
                  <a:ext uri="{FF2B5EF4-FFF2-40B4-BE49-F238E27FC236}">
                    <a16:creationId xmlns:a16="http://schemas.microsoft.com/office/drawing/2014/main" id="{04B7C0AF-9BC8-6953-41D0-2BAB3AE3520D}"/>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6696346" y="1786649"/>
                <a:ext cx="4413547" cy="2613991"/>
              </a:xfrm>
              <a:prstGeom prst="rect">
                <a:avLst/>
              </a:prstGeom>
            </p:spPr>
          </p:pic>
          <p:cxnSp>
            <p:nvCxnSpPr>
              <p:cNvPr id="12" name="Straight Connector 11">
                <a:extLst>
                  <a:ext uri="{FF2B5EF4-FFF2-40B4-BE49-F238E27FC236}">
                    <a16:creationId xmlns:a16="http://schemas.microsoft.com/office/drawing/2014/main" id="{AC618491-68FF-73D3-215F-7AAA71F0AABB}"/>
                  </a:ext>
                </a:extLst>
              </p:cNvPr>
              <p:cNvCxnSpPr>
                <a:cxnSpLocks/>
              </p:cNvCxnSpPr>
              <p:nvPr/>
            </p:nvCxnSpPr>
            <p:spPr>
              <a:xfrm flipV="1">
                <a:off x="7643191" y="1640824"/>
                <a:ext cx="2251984" cy="26727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45A84EC-BB29-1F25-7FAF-61AD0BEF78C4}"/>
                </a:ext>
              </a:extLst>
            </p:cNvPr>
            <p:cNvSpPr/>
            <p:nvPr/>
          </p:nvSpPr>
          <p:spPr>
            <a:xfrm rot="16200000">
              <a:off x="5797794" y="1744977"/>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Linear regression</a:t>
              </a:r>
            </a:p>
          </p:txBody>
        </p:sp>
        <p:sp>
          <p:nvSpPr>
            <p:cNvPr id="18" name="TextBox 17">
              <a:extLst>
                <a:ext uri="{FF2B5EF4-FFF2-40B4-BE49-F238E27FC236}">
                  <a16:creationId xmlns:a16="http://schemas.microsoft.com/office/drawing/2014/main" id="{EBEC8DC5-7ED4-FE47-EC6C-FB44D4DF7DE2}"/>
                </a:ext>
              </a:extLst>
            </p:cNvPr>
            <p:cNvSpPr txBox="1"/>
            <p:nvPr/>
          </p:nvSpPr>
          <p:spPr>
            <a:xfrm>
              <a:off x="6757018" y="3165549"/>
              <a:ext cx="5309670" cy="461665"/>
            </a:xfrm>
            <a:prstGeom prst="rect">
              <a:avLst/>
            </a:prstGeom>
            <a:noFill/>
          </p:spPr>
          <p:txBody>
            <a:bodyPr wrap="square" rtlCol="0">
              <a:spAutoFit/>
            </a:bodyPr>
            <a:lstStyle/>
            <a:p>
              <a:pPr algn="ctr"/>
              <a:r>
                <a:rPr lang="en-GB" sz="1200" dirty="0"/>
                <a:t>Probability outside of [0, 1]</a:t>
              </a:r>
            </a:p>
            <a:p>
              <a:pPr algn="ctr"/>
              <a:r>
                <a:rPr lang="en-GB" sz="1200" dirty="0"/>
                <a:t>Not a good probability estimator in case of class imbalance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4D871A9-90A6-067B-90C7-5EFDCFEBA377}"/>
                    </a:ext>
                  </a:extLst>
                </p:cNvPr>
                <p:cNvSpPr txBox="1"/>
                <p:nvPr/>
              </p:nvSpPr>
              <p:spPr>
                <a:xfrm>
                  <a:off x="7419975" y="736432"/>
                  <a:ext cx="4210050" cy="307777"/>
                </a:xfrm>
                <a:prstGeom prst="rect">
                  <a:avLst/>
                </a:prstGeom>
                <a:noFill/>
              </p:spPr>
              <p:txBody>
                <a:bodyPr wrap="square">
                  <a:spAutoFit/>
                </a:bodyPr>
                <a:lstStyle/>
                <a:p>
                  <a:pPr algn="ctr">
                    <a:spcBef>
                      <a:spcPts val="600"/>
                    </a:spcBef>
                    <a:spcAft>
                      <a:spcPts val="600"/>
                    </a:spcAft>
                  </a:pPr>
                  <a:r>
                    <a:rPr lang="en-GB" sz="1400" b="0" dirty="0">
                      <a:solidFill>
                        <a:schemeClr val="tx1"/>
                      </a:solidFill>
                    </a:rPr>
                    <a:t>Find w and b minimizing the loss with </a:t>
                  </a:r>
                  <a14:m>
                    <m:oMath xmlns:m="http://schemas.openxmlformats.org/officeDocument/2006/math">
                      <m:r>
                        <a:rPr lang="en-GB" sz="1400" b="0" i="1" smtClean="0">
                          <a:solidFill>
                            <a:schemeClr val="tx1"/>
                          </a:solidFill>
                          <a:latin typeface="Cambria Math" panose="02040503050406030204" pitchFamily="18" charset="0"/>
                        </a:rPr>
                        <m:t>𝑦</m:t>
                      </m:r>
                      <m:r>
                        <a:rPr lang="en-GB" sz="1400" b="0" i="1" smtClean="0">
                          <a:solidFill>
                            <a:schemeClr val="tx1"/>
                          </a:solidFill>
                          <a:latin typeface="Cambria Math" panose="02040503050406030204" pitchFamily="18" charset="0"/>
                        </a:rPr>
                        <m:t>=</m:t>
                      </m:r>
                    </m:oMath>
                  </a14:m>
                  <a:r>
                    <a:rPr lang="en-GB" sz="1400" b="1" dirty="0"/>
                    <a:t> </a:t>
                  </a:r>
                  <a14:m>
                    <m:oMath xmlns:m="http://schemas.openxmlformats.org/officeDocument/2006/math">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oMath>
                  </a14:m>
                  <a:endParaRPr lang="en-GB" sz="1400" dirty="0">
                    <a:solidFill>
                      <a:schemeClr val="tx1"/>
                    </a:solidFill>
                  </a:endParaRPr>
                </a:p>
              </p:txBody>
            </p:sp>
          </mc:Choice>
          <mc:Fallback xmlns="">
            <p:sp>
              <p:nvSpPr>
                <p:cNvPr id="35" name="TextBox 34">
                  <a:extLst>
                    <a:ext uri="{FF2B5EF4-FFF2-40B4-BE49-F238E27FC236}">
                      <a16:creationId xmlns:a16="http://schemas.microsoft.com/office/drawing/2014/main" id="{A4D871A9-90A6-067B-90C7-5EFDCFEBA377}"/>
                    </a:ext>
                  </a:extLst>
                </p:cNvPr>
                <p:cNvSpPr txBox="1">
                  <a:spLocks noRot="1" noChangeAspect="1" noMove="1" noResize="1" noEditPoints="1" noAdjustHandles="1" noChangeArrowheads="1" noChangeShapeType="1" noTextEdit="1"/>
                </p:cNvSpPr>
                <p:nvPr/>
              </p:nvSpPr>
              <p:spPr>
                <a:xfrm>
                  <a:off x="7419975" y="736432"/>
                  <a:ext cx="4210050" cy="307777"/>
                </a:xfrm>
                <a:prstGeom prst="rect">
                  <a:avLst/>
                </a:prstGeom>
                <a:blipFill>
                  <a:blip r:embed="rId4"/>
                  <a:stretch>
                    <a:fillRect l="-289" t="-4000" b="-20000"/>
                  </a:stretch>
                </a:blipFill>
              </p:spPr>
              <p:txBody>
                <a:bodyPr/>
                <a:lstStyle/>
                <a:p>
                  <a:r>
                    <a:rPr lang="en-GB">
                      <a:noFill/>
                    </a:rPr>
                    <a:t> </a:t>
                  </a:r>
                </a:p>
              </p:txBody>
            </p:sp>
          </mc:Fallback>
        </mc:AlternateContent>
      </p:grpSp>
      <p:grpSp>
        <p:nvGrpSpPr>
          <p:cNvPr id="45" name="Group 44">
            <a:extLst>
              <a:ext uri="{FF2B5EF4-FFF2-40B4-BE49-F238E27FC236}">
                <a16:creationId xmlns:a16="http://schemas.microsoft.com/office/drawing/2014/main" id="{C23CAB0F-5CC4-F892-ABDC-AC60FA1B4BFC}"/>
              </a:ext>
            </a:extLst>
          </p:cNvPr>
          <p:cNvGrpSpPr/>
          <p:nvPr/>
        </p:nvGrpSpPr>
        <p:grpSpPr>
          <a:xfrm>
            <a:off x="6716240" y="3842946"/>
            <a:ext cx="5350448" cy="2984055"/>
            <a:chOff x="6716240" y="3842946"/>
            <a:chExt cx="5350448" cy="2984055"/>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9AB057D-6ECC-6894-2C08-D1E336680972}"/>
                    </a:ext>
                  </a:extLst>
                </p:cNvPr>
                <p:cNvSpPr txBox="1"/>
                <p:nvPr/>
              </p:nvSpPr>
              <p:spPr>
                <a:xfrm>
                  <a:off x="7767062" y="3842946"/>
                  <a:ext cx="3034485" cy="627351"/>
                </a:xfrm>
                <a:prstGeom prst="rect">
                  <a:avLst/>
                </a:prstGeom>
                <a:noFill/>
              </p:spPr>
              <p:txBody>
                <a:bodyPr wrap="none" lIns="0" tIns="0" rIns="0" bIns="0" rtlCol="0">
                  <a:spAutoFit/>
                </a:bodyPr>
                <a:lstStyle/>
                <a:p>
                  <a:pPr algn="ctr"/>
                  <a:r>
                    <a:rPr lang="en-GB" sz="1400" dirty="0"/>
                    <a:t>Find w and b minimizing the loss with </a:t>
                  </a:r>
                  <a:endParaRPr lang="en-GB" sz="1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𝑦</m:t>
                        </m:r>
                        <m:r>
                          <a:rPr lang="en-GB" sz="1400" b="0" i="1" smtClean="0">
                            <a:latin typeface="Cambria Math" panose="02040503050406030204" pitchFamily="18" charset="0"/>
                          </a:rPr>
                          <m:t>= </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1+</m:t>
                            </m:r>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𝑒</m:t>
                                </m:r>
                              </m:e>
                              <m:sup>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𝑠</m:t>
                                </m:r>
                              </m:sup>
                            </m:sSup>
                          </m:den>
                        </m:f>
                        <m:r>
                          <a:rPr lang="en-GB" sz="1400" b="0" i="1" smtClean="0">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1+</m:t>
                            </m:r>
                            <m:sSup>
                              <m:sSupPr>
                                <m:ctrlPr>
                                  <a:rPr lang="en-GB" sz="1400" i="1">
                                    <a:latin typeface="Cambria Math" panose="02040503050406030204" pitchFamily="18" charset="0"/>
                                  </a:rPr>
                                </m:ctrlPr>
                              </m:sSupPr>
                              <m:e>
                                <m:r>
                                  <a:rPr lang="en-GB" sz="1400" i="1">
                                    <a:latin typeface="Cambria Math" panose="02040503050406030204" pitchFamily="18" charset="0"/>
                                  </a:rPr>
                                  <m:t>𝑒</m:t>
                                </m:r>
                              </m:e>
                              <m:sup>
                                <m:r>
                                  <a:rPr lang="en-GB" sz="1400" b="0" i="1" smtClean="0">
                                    <a:latin typeface="Cambria Math" panose="02040503050406030204" pitchFamily="18" charset="0"/>
                                  </a:rPr>
                                  <m:t>−(</m:t>
                                </m:r>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r>
                                  <a:rPr lang="en-GB" sz="1400" b="0" i="1" smtClean="0">
                                    <a:latin typeface="Cambria Math" panose="02040503050406030204" pitchFamily="18" charset="0"/>
                                  </a:rPr>
                                  <m:t>)</m:t>
                                </m:r>
                              </m:sup>
                            </m:sSup>
                          </m:den>
                        </m:f>
                      </m:oMath>
                    </m:oMathPara>
                  </a14:m>
                  <a:endParaRPr lang="en-GB" sz="1400" dirty="0"/>
                </a:p>
              </p:txBody>
            </p:sp>
          </mc:Choice>
          <mc:Fallback xmlns="">
            <p:sp>
              <p:nvSpPr>
                <p:cNvPr id="38" name="TextBox 37">
                  <a:extLst>
                    <a:ext uri="{FF2B5EF4-FFF2-40B4-BE49-F238E27FC236}">
                      <a16:creationId xmlns:a16="http://schemas.microsoft.com/office/drawing/2014/main" id="{09AB057D-6ECC-6894-2C08-D1E336680972}"/>
                    </a:ext>
                  </a:extLst>
                </p:cNvPr>
                <p:cNvSpPr txBox="1">
                  <a:spLocks noRot="1" noChangeAspect="1" noMove="1" noResize="1" noEditPoints="1" noAdjustHandles="1" noChangeArrowheads="1" noChangeShapeType="1" noTextEdit="1"/>
                </p:cNvSpPr>
                <p:nvPr/>
              </p:nvSpPr>
              <p:spPr>
                <a:xfrm>
                  <a:off x="7767062" y="3842946"/>
                  <a:ext cx="3034485" cy="627351"/>
                </a:xfrm>
                <a:prstGeom prst="rect">
                  <a:avLst/>
                </a:prstGeom>
                <a:blipFill>
                  <a:blip r:embed="rId5"/>
                  <a:stretch>
                    <a:fillRect l="-3213" t="-8738" r="-3012" b="-9709"/>
                  </a:stretch>
                </a:blipFill>
              </p:spPr>
              <p:txBody>
                <a:bodyPr/>
                <a:lstStyle/>
                <a:p>
                  <a:r>
                    <a:rPr lang="en-GB">
                      <a:noFill/>
                    </a:rPr>
                    <a:t> </a:t>
                  </a:r>
                </a:p>
              </p:txBody>
            </p:sp>
          </mc:Fallback>
        </mc:AlternateContent>
        <p:grpSp>
          <p:nvGrpSpPr>
            <p:cNvPr id="44" name="Group 43">
              <a:extLst>
                <a:ext uri="{FF2B5EF4-FFF2-40B4-BE49-F238E27FC236}">
                  <a16:creationId xmlns:a16="http://schemas.microsoft.com/office/drawing/2014/main" id="{CD8D6BA1-3790-8189-F2F3-2819D16D8126}"/>
                </a:ext>
              </a:extLst>
            </p:cNvPr>
            <p:cNvGrpSpPr/>
            <p:nvPr/>
          </p:nvGrpSpPr>
          <p:grpSpPr>
            <a:xfrm>
              <a:off x="6716240" y="4201952"/>
              <a:ext cx="5350448" cy="2625049"/>
              <a:chOff x="6716240" y="4201952"/>
              <a:chExt cx="5350448" cy="2625049"/>
            </a:xfrm>
          </p:grpSpPr>
          <p:sp>
            <p:nvSpPr>
              <p:cNvPr id="21" name="Rectangle 20">
                <a:extLst>
                  <a:ext uri="{FF2B5EF4-FFF2-40B4-BE49-F238E27FC236}">
                    <a16:creationId xmlns:a16="http://schemas.microsoft.com/office/drawing/2014/main" id="{19E1AE49-070E-52F3-3857-618A536B06A2}"/>
                  </a:ext>
                </a:extLst>
              </p:cNvPr>
              <p:cNvSpPr/>
              <p:nvPr/>
            </p:nvSpPr>
            <p:spPr>
              <a:xfrm rot="16200000">
                <a:off x="5833672" y="5084520"/>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Logistic regression</a:t>
                </a:r>
              </a:p>
            </p:txBody>
          </p:sp>
          <p:pic>
            <p:nvPicPr>
              <p:cNvPr id="33" name="Picture 32" descr="Shape&#10;&#10;Description automatically generated">
                <a:extLst>
                  <a:ext uri="{FF2B5EF4-FFF2-40B4-BE49-F238E27FC236}">
                    <a16:creationId xmlns:a16="http://schemas.microsoft.com/office/drawing/2014/main" id="{DEDB9379-CFCC-C3E6-C0BA-6278A010C891}"/>
                  </a:ext>
                </a:extLst>
              </p:cNvPr>
              <p:cNvPicPr>
                <a:picLocks noChangeAspect="1"/>
              </p:cNvPicPr>
              <p:nvPr/>
            </p:nvPicPr>
            <p:blipFill rotWithShape="1">
              <a:blip r:embed="rId6">
                <a:extLst>
                  <a:ext uri="{28A0092B-C50C-407E-A947-70E740481C1C}">
                    <a14:useLocalDpi xmlns:a14="http://schemas.microsoft.com/office/drawing/2010/main" val="0"/>
                  </a:ext>
                </a:extLst>
              </a:blip>
              <a:srcRect t="10006"/>
              <a:stretch/>
            </p:blipFill>
            <p:spPr>
              <a:xfrm>
                <a:off x="7819999" y="4566711"/>
                <a:ext cx="3125611" cy="1983291"/>
              </a:xfrm>
              <a:prstGeom prst="rect">
                <a:avLst/>
              </a:prstGeom>
            </p:spPr>
          </p:pic>
          <p:sp>
            <p:nvSpPr>
              <p:cNvPr id="40" name="TextBox 39">
                <a:extLst>
                  <a:ext uri="{FF2B5EF4-FFF2-40B4-BE49-F238E27FC236}">
                    <a16:creationId xmlns:a16="http://schemas.microsoft.com/office/drawing/2014/main" id="{B9897672-DB19-9FD1-B5E6-DE2497F5F5D3}"/>
                  </a:ext>
                </a:extLst>
              </p:cNvPr>
              <p:cNvSpPr txBox="1"/>
              <p:nvPr/>
            </p:nvSpPr>
            <p:spPr>
              <a:xfrm>
                <a:off x="6757018" y="6550002"/>
                <a:ext cx="5309670" cy="276999"/>
              </a:xfrm>
              <a:prstGeom prst="rect">
                <a:avLst/>
              </a:prstGeom>
              <a:noFill/>
            </p:spPr>
            <p:txBody>
              <a:bodyPr wrap="square" rtlCol="0">
                <a:spAutoFit/>
              </a:bodyPr>
              <a:lstStyle/>
              <a:p>
                <a:pPr algn="ctr"/>
                <a:r>
                  <a:rPr lang="en-GB" sz="1200" dirty="0"/>
                  <a:t>Probability inside of [0, 1]</a:t>
                </a:r>
              </a:p>
            </p:txBody>
          </p:sp>
        </p:grpSp>
      </p:grpSp>
    </p:spTree>
    <p:extLst>
      <p:ext uri="{BB962C8B-B14F-4D97-AF65-F5344CB8AC3E}">
        <p14:creationId xmlns:p14="http://schemas.microsoft.com/office/powerpoint/2010/main" val="46989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3093141" y="5974047"/>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3093141" y="5974047"/>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646331"/>
          </a:xfrm>
          <a:prstGeom prst="rect">
            <a:avLst/>
          </a:prstGeom>
          <a:noFill/>
        </p:spPr>
        <p:txBody>
          <a:bodyPr wrap="square" rtlCol="0">
            <a:spAutoFit/>
          </a:bodyPr>
          <a:lstStyle/>
          <a:p>
            <a:pPr algn="ctr"/>
            <a:r>
              <a:rPr lang="en-GB" dirty="0">
                <a:solidFill>
                  <a:schemeClr val="accent3">
                    <a:lumMod val="75000"/>
                  </a:schemeClr>
                </a:solidFill>
              </a:rPr>
              <a:t>High/low 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A3B3B067-9478-19D5-0075-6ED72DD950DD}"/>
              </a:ext>
            </a:extLst>
          </p:cNvPr>
          <p:cNvGrpSpPr/>
          <p:nvPr/>
        </p:nvGrpSpPr>
        <p:grpSpPr>
          <a:xfrm>
            <a:off x="7111012" y="4861118"/>
            <a:ext cx="2070412" cy="1603028"/>
            <a:chOff x="7111012" y="4861118"/>
            <a:chExt cx="2070412" cy="1603028"/>
          </a:xfrm>
        </p:grpSpPr>
        <p:grpSp>
          <p:nvGrpSpPr>
            <p:cNvPr id="4" name="Group 3">
              <a:extLst>
                <a:ext uri="{FF2B5EF4-FFF2-40B4-BE49-F238E27FC236}">
                  <a16:creationId xmlns:a16="http://schemas.microsoft.com/office/drawing/2014/main" id="{6D693D5C-902A-D74C-BF01-1CB2EFC96BB5}"/>
                </a:ext>
              </a:extLst>
            </p:cNvPr>
            <p:cNvGrpSpPr/>
            <p:nvPr/>
          </p:nvGrpSpPr>
          <p:grpSpPr>
            <a:xfrm>
              <a:off x="7173870" y="4861118"/>
              <a:ext cx="1931940" cy="1036244"/>
              <a:chOff x="7173870" y="4861118"/>
              <a:chExt cx="1931940" cy="1036244"/>
            </a:xfrm>
          </p:grpSpPr>
          <p:sp>
            <p:nvSpPr>
              <p:cNvPr id="2" name="Arrow: Down 1">
                <a:extLst>
                  <a:ext uri="{FF2B5EF4-FFF2-40B4-BE49-F238E27FC236}">
                    <a16:creationId xmlns:a16="http://schemas.microsoft.com/office/drawing/2014/main" id="{FA730644-C72F-FD15-DA13-37B339AD3F03}"/>
                  </a:ext>
                </a:extLst>
              </p:cNvPr>
              <p:cNvSpPr/>
              <p:nvPr/>
            </p:nvSpPr>
            <p:spPr>
              <a:xfrm>
                <a:off x="7879942" y="4861118"/>
                <a:ext cx="428625" cy="587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43" name="TextBox 42">
                <a:extLst>
                  <a:ext uri="{FF2B5EF4-FFF2-40B4-BE49-F238E27FC236}">
                    <a16:creationId xmlns:a16="http://schemas.microsoft.com/office/drawing/2014/main" id="{AC2E6167-016C-6198-EC4C-C4FFED7F9EFC}"/>
                  </a:ext>
                </a:extLst>
              </p:cNvPr>
              <p:cNvSpPr txBox="1"/>
              <p:nvPr/>
            </p:nvSpPr>
            <p:spPr>
              <a:xfrm>
                <a:off x="7173870" y="5528030"/>
                <a:ext cx="1931940" cy="369332"/>
              </a:xfrm>
              <a:prstGeom prst="rect">
                <a:avLst/>
              </a:prstGeom>
              <a:noFill/>
            </p:spPr>
            <p:txBody>
              <a:bodyPr wrap="none" rtlCol="0">
                <a:spAutoFit/>
              </a:bodyPr>
              <a:lstStyle/>
              <a:p>
                <a:pPr algn="ctr"/>
                <a:r>
                  <a:rPr lang="en-GB" dirty="0">
                    <a:solidFill>
                      <a:srgbClr val="FF0000"/>
                    </a:solidFill>
                  </a:rPr>
                  <a:t>Sigmoid function</a:t>
                </a:r>
                <a:endParaRPr lang="en-GB" b="1" dirty="0">
                  <a:solidFill>
                    <a:srgbClr val="FF0000"/>
                  </a:solidFill>
                </a:endParaRPr>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5F56506-354C-B2AB-EA69-18BA4DD27BC0}"/>
                    </a:ext>
                  </a:extLst>
                </p:cNvPr>
                <p:cNvSpPr txBox="1"/>
                <p:nvPr/>
              </p:nvSpPr>
              <p:spPr>
                <a:xfrm>
                  <a:off x="7111012" y="5842116"/>
                  <a:ext cx="2070412"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m:t>
                        </m:r>
                        <m:f>
                          <m:fPr>
                            <m:ctrlPr>
                              <a:rPr lang="en-GB" i="1">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r>
                              <a:rPr lang="en-GB" i="1">
                                <a:solidFill>
                                  <a:srgbClr val="FF0000"/>
                                </a:solidFill>
                                <a:latin typeface="Cambria Math" panose="02040503050406030204" pitchFamily="18" charset="0"/>
                              </a:rPr>
                              <m:t>1+</m:t>
                            </m:r>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𝑒</m:t>
                                </m:r>
                              </m:e>
                              <m:sup>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𝐰</m:t>
                                </m:r>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𝐱</m:t>
                                </m:r>
                                <m:r>
                                  <a:rPr lang="en-GB" i="1">
                                    <a:solidFill>
                                      <a:srgbClr val="FF0000"/>
                                    </a:solidFill>
                                    <a:latin typeface="Cambria Math" panose="02040503050406030204" pitchFamily="18" charset="0"/>
                                  </a:rPr>
                                  <m:t>+</m:t>
                                </m:r>
                                <m:r>
                                  <a:rPr lang="en-GB" i="1">
                                    <a:solidFill>
                                      <a:srgbClr val="FF0000"/>
                                    </a:solidFill>
                                    <a:latin typeface="Cambria Math" panose="02040503050406030204" pitchFamily="18" charset="0"/>
                                  </a:rPr>
                                  <m:t>𝑏</m:t>
                                </m:r>
                                <m:r>
                                  <a:rPr lang="en-GB" i="1">
                                    <a:solidFill>
                                      <a:srgbClr val="FF0000"/>
                                    </a:solidFill>
                                    <a:latin typeface="Cambria Math" panose="02040503050406030204" pitchFamily="18" charset="0"/>
                                  </a:rPr>
                                  <m:t>)</m:t>
                                </m:r>
                              </m:sup>
                            </m:sSup>
                          </m:den>
                        </m:f>
                      </m:oMath>
                    </m:oMathPara>
                  </a14:m>
                  <a:endParaRPr lang="en-GB" dirty="0">
                    <a:solidFill>
                      <a:srgbClr val="FF0000"/>
                    </a:solidFill>
                  </a:endParaRPr>
                </a:p>
              </p:txBody>
            </p:sp>
          </mc:Choice>
          <mc:Fallback xmlns="">
            <p:sp>
              <p:nvSpPr>
                <p:cNvPr id="46" name="TextBox 45">
                  <a:extLst>
                    <a:ext uri="{FF2B5EF4-FFF2-40B4-BE49-F238E27FC236}">
                      <a16:creationId xmlns:a16="http://schemas.microsoft.com/office/drawing/2014/main" id="{C5F56506-354C-B2AB-EA69-18BA4DD27BC0}"/>
                    </a:ext>
                  </a:extLst>
                </p:cNvPr>
                <p:cNvSpPr txBox="1">
                  <a:spLocks noRot="1" noChangeAspect="1" noMove="1" noResize="1" noEditPoints="1" noAdjustHandles="1" noChangeArrowheads="1" noChangeShapeType="1" noTextEdit="1"/>
                </p:cNvSpPr>
                <p:nvPr/>
              </p:nvSpPr>
              <p:spPr>
                <a:xfrm>
                  <a:off x="7111012" y="5842116"/>
                  <a:ext cx="2070412" cy="622030"/>
                </a:xfrm>
                <a:prstGeom prst="rect">
                  <a:avLst/>
                </a:prstGeom>
                <a:blipFill>
                  <a:blip r:embed="rId1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94576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Loss function: Cross entropy</a:t>
            </a:r>
          </a:p>
        </p:txBody>
      </p:sp>
      <p:sp>
        <p:nvSpPr>
          <p:cNvPr id="11" name="TextBox 10">
            <a:extLst>
              <a:ext uri="{FF2B5EF4-FFF2-40B4-BE49-F238E27FC236}">
                <a16:creationId xmlns:a16="http://schemas.microsoft.com/office/drawing/2014/main" id="{C0EEA3D6-B4F5-3E69-A435-4C72AC5EC468}"/>
              </a:ext>
            </a:extLst>
          </p:cNvPr>
          <p:cNvSpPr txBox="1"/>
          <p:nvPr/>
        </p:nvSpPr>
        <p:spPr>
          <a:xfrm>
            <a:off x="1083044" y="1682169"/>
            <a:ext cx="10125094" cy="1477328"/>
          </a:xfrm>
          <a:prstGeom prst="rect">
            <a:avLst/>
          </a:prstGeom>
          <a:noFill/>
        </p:spPr>
        <p:txBody>
          <a:bodyPr wrap="square" rtlCol="0">
            <a:spAutoFit/>
          </a:bodyPr>
          <a:lstStyle/>
          <a:p>
            <a:r>
              <a:rPr lang="en-GB" dirty="0"/>
              <a:t>Classification tasks often use the cross entropy loss (i.e.log loss).</a:t>
            </a:r>
          </a:p>
          <a:p>
            <a:endParaRPr lang="en-GB" dirty="0"/>
          </a:p>
          <a:p>
            <a:r>
              <a:rPr lang="en-GB" dirty="0"/>
              <a:t>Cross-entropy </a:t>
            </a:r>
            <a:r>
              <a:rPr lang="en-GB" i="1" dirty="0"/>
              <a:t>H</a:t>
            </a:r>
            <a:r>
              <a:rPr lang="en-GB" dirty="0"/>
              <a:t> is a measure of dissimilarity between true labels pi and predicted label qi for each class i:</a:t>
            </a:r>
          </a:p>
          <a:p>
            <a:r>
              <a:rPr lang="en-GB" dirty="0"/>
              <a:t> </a:t>
            </a:r>
          </a:p>
        </p:txBody>
      </p:sp>
      <p:pic>
        <p:nvPicPr>
          <p:cNvPr id="16" name="Graphic 15">
            <a:extLst>
              <a:ext uri="{FF2B5EF4-FFF2-40B4-BE49-F238E27FC236}">
                <a16:creationId xmlns:a16="http://schemas.microsoft.com/office/drawing/2014/main" id="{7DD32236-0F89-1C46-1F1A-62F2543772A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56827"/>
          <a:stretch/>
        </p:blipFill>
        <p:spPr>
          <a:xfrm>
            <a:off x="1289705" y="3159497"/>
            <a:ext cx="2339110" cy="503640"/>
          </a:xfrm>
          <a:prstGeom prst="rect">
            <a:avLst/>
          </a:prstGeom>
        </p:spPr>
      </p:pic>
      <p:sp>
        <p:nvSpPr>
          <p:cNvPr id="5" name="TextBox 4">
            <a:extLst>
              <a:ext uri="{FF2B5EF4-FFF2-40B4-BE49-F238E27FC236}">
                <a16:creationId xmlns:a16="http://schemas.microsoft.com/office/drawing/2014/main" id="{376630FC-3112-948E-316F-30683ED0EC3C}"/>
              </a:ext>
            </a:extLst>
          </p:cNvPr>
          <p:cNvSpPr txBox="1"/>
          <p:nvPr/>
        </p:nvSpPr>
        <p:spPr>
          <a:xfrm>
            <a:off x="1083044" y="3815088"/>
            <a:ext cx="10125094" cy="369332"/>
          </a:xfrm>
          <a:prstGeom prst="rect">
            <a:avLst/>
          </a:prstGeom>
          <a:noFill/>
        </p:spPr>
        <p:txBody>
          <a:bodyPr wrap="square" rtlCol="0">
            <a:spAutoFit/>
          </a:bodyPr>
          <a:lstStyle/>
          <a:p>
            <a:r>
              <a:rPr lang="en-GB" dirty="0"/>
              <a:t>And in the case of binary classification (only two classes) it gives us the binary cross-entropy :</a:t>
            </a:r>
          </a:p>
        </p:txBody>
      </p:sp>
      <p:pic>
        <p:nvPicPr>
          <p:cNvPr id="6" name="Graphic 5">
            <a:extLst>
              <a:ext uri="{FF2B5EF4-FFF2-40B4-BE49-F238E27FC236}">
                <a16:creationId xmlns:a16="http://schemas.microsoft.com/office/drawing/2014/main" id="{808AD007-822D-738F-B8BA-67318B7A115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3173"/>
          <a:stretch/>
        </p:blipFill>
        <p:spPr>
          <a:xfrm>
            <a:off x="1894115" y="4228169"/>
            <a:ext cx="3078833" cy="50364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8CB882-53C3-8AF8-D36F-65B96CA226F0}"/>
                  </a:ext>
                </a:extLst>
              </p:cNvPr>
              <p:cNvSpPr txBox="1"/>
              <p:nvPr/>
            </p:nvSpPr>
            <p:spPr>
              <a:xfrm>
                <a:off x="1083044" y="4710073"/>
                <a:ext cx="9733002" cy="923330"/>
              </a:xfrm>
              <a:prstGeom prst="rect">
                <a:avLst/>
              </a:prstGeom>
              <a:noFill/>
            </p:spPr>
            <p:txBody>
              <a:bodyPr wrap="square">
                <a:spAutoFit/>
              </a:bodyPr>
              <a:lstStyle/>
              <a:p>
                <a:r>
                  <a:rPr lang="en-GB" dirty="0"/>
                  <a:t> where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oMath>
                </a14:m>
                <a:r>
                  <a:rPr lang="en-GB" dirty="0"/>
                  <a:t> is the estimation and y the truth</a:t>
                </a:r>
              </a:p>
              <a:p>
                <a:endParaRPr lang="en-GB" dirty="0"/>
              </a:p>
              <a:p>
                <a:r>
                  <a:rPr lang="en-GB" dirty="0"/>
                  <a:t>Binary cross entropy is a maximum likelihood estimator for binomial distributions</a:t>
                </a:r>
              </a:p>
            </p:txBody>
          </p:sp>
        </mc:Choice>
        <mc:Fallback xmlns="">
          <p:sp>
            <p:nvSpPr>
              <p:cNvPr id="8" name="TextBox 7">
                <a:extLst>
                  <a:ext uri="{FF2B5EF4-FFF2-40B4-BE49-F238E27FC236}">
                    <a16:creationId xmlns:a16="http://schemas.microsoft.com/office/drawing/2014/main" id="{3A8CB882-53C3-8AF8-D36F-65B96CA226F0}"/>
                  </a:ext>
                </a:extLst>
              </p:cNvPr>
              <p:cNvSpPr txBox="1">
                <a:spLocks noRot="1" noChangeAspect="1" noMove="1" noResize="1" noEditPoints="1" noAdjustHandles="1" noChangeArrowheads="1" noChangeShapeType="1" noTextEdit="1"/>
              </p:cNvSpPr>
              <p:nvPr/>
            </p:nvSpPr>
            <p:spPr>
              <a:xfrm>
                <a:off x="1083044" y="4710073"/>
                <a:ext cx="9733002" cy="923330"/>
              </a:xfrm>
              <a:prstGeom prst="rect">
                <a:avLst/>
              </a:prstGeom>
              <a:blipFill>
                <a:blip r:embed="rId5"/>
                <a:stretch>
                  <a:fillRect l="-564" t="-3311" b="-10596"/>
                </a:stretch>
              </a:blipFill>
            </p:spPr>
            <p:txBody>
              <a:bodyPr/>
              <a:lstStyle/>
              <a:p>
                <a:r>
                  <a:rPr lang="en-GB">
                    <a:noFill/>
                  </a:rPr>
                  <a:t> </a:t>
                </a:r>
              </a:p>
            </p:txBody>
          </p:sp>
        </mc:Fallback>
      </mc:AlternateContent>
    </p:spTree>
    <p:extLst>
      <p:ext uri="{BB962C8B-B14F-4D97-AF65-F5344CB8AC3E}">
        <p14:creationId xmlns:p14="http://schemas.microsoft.com/office/powerpoint/2010/main" val="35828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21E8-907D-1176-B4B6-37C5261FA396}"/>
              </a:ext>
            </a:extLst>
          </p:cNvPr>
          <p:cNvSpPr>
            <a:spLocks noGrp="1"/>
          </p:cNvSpPr>
          <p:nvPr>
            <p:ph type="title"/>
          </p:nvPr>
        </p:nvSpPr>
        <p:spPr>
          <a:xfrm>
            <a:off x="0" y="2578935"/>
            <a:ext cx="12192000" cy="1325563"/>
          </a:xfrm>
        </p:spPr>
        <p:txBody>
          <a:bodyPr/>
          <a:lstStyle/>
          <a:p>
            <a:r>
              <a:rPr lang="en-GB" dirty="0"/>
              <a:t>Hands-on: Logistic regression using TensorFlow</a:t>
            </a:r>
          </a:p>
        </p:txBody>
      </p:sp>
    </p:spTree>
    <p:extLst>
      <p:ext uri="{BB962C8B-B14F-4D97-AF65-F5344CB8AC3E}">
        <p14:creationId xmlns:p14="http://schemas.microsoft.com/office/powerpoint/2010/main" val="34604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28757</TotalTime>
  <Words>6017</Words>
  <Application>Microsoft Office PowerPoint</Application>
  <PresentationFormat>Widescreen</PresentationFormat>
  <Paragraphs>752</Paragraphs>
  <Slides>36</Slides>
  <Notes>35</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36</vt:i4>
      </vt:variant>
    </vt:vector>
  </HeadingPairs>
  <TitlesOfParts>
    <vt:vector size="45" baseType="lpstr">
      <vt:lpstr>Arial</vt:lpstr>
      <vt:lpstr>Droid Sans Mono</vt:lpstr>
      <vt:lpstr>Roboto Medium</vt:lpstr>
      <vt:lpstr>Calibri</vt:lpstr>
      <vt:lpstr>Cambria Math</vt:lpstr>
      <vt:lpstr>Roboto</vt:lpstr>
      <vt:lpstr>UCL_TFMRI_Light</vt:lpstr>
      <vt:lpstr>UCL_TFMRI_Dark</vt:lpstr>
      <vt:lpstr>UCL_TFMRI_SectionTitle</vt:lpstr>
      <vt:lpstr>A classification task in CMR</vt:lpstr>
      <vt:lpstr>License</vt:lpstr>
      <vt:lpstr>Contents</vt:lpstr>
      <vt:lpstr>Basics of classification</vt:lpstr>
      <vt:lpstr>Classifying</vt:lpstr>
      <vt:lpstr>PowerPoint Presentation</vt:lpstr>
      <vt:lpstr>An artificial neuron</vt:lpstr>
      <vt:lpstr>PowerPoint Presentation</vt:lpstr>
      <vt:lpstr>Hands-on: Logistic regression using TensorFlow</vt:lpstr>
      <vt:lpstr>PowerPoint Presentation</vt:lpstr>
      <vt:lpstr>PowerPoint Presentation</vt:lpstr>
      <vt:lpstr>Introduction to classification in medical imaging</vt:lpstr>
      <vt:lpstr>Fashion MNIST</vt:lpstr>
      <vt:lpstr>UK Biobank</vt:lpstr>
      <vt:lpstr>PowerPoint Presentation</vt:lpstr>
      <vt:lpstr>PowerPoint Presentation</vt:lpstr>
      <vt:lpstr>PowerPoint Presentation</vt:lpstr>
      <vt:lpstr>PowerPoint Presentation</vt:lpstr>
      <vt:lpstr>Building the model</vt:lpstr>
      <vt:lpstr>Hands-on: A simple classification model</vt:lpstr>
      <vt:lpstr>PowerPoint Presentation</vt:lpstr>
      <vt:lpstr>PowerPoint Presentation</vt:lpstr>
      <vt:lpstr>Preparing the data</vt:lpstr>
      <vt:lpstr>DICOM data</vt:lpstr>
      <vt:lpstr>Formatting the data</vt:lpstr>
      <vt:lpstr>Splitting the data</vt:lpstr>
      <vt:lpstr>Vizualizing the data</vt:lpstr>
      <vt:lpstr>Hands on:  Preparing the data and running the model</vt:lpstr>
      <vt:lpstr>PowerPoint Presentation</vt:lpstr>
      <vt:lpstr>PowerPoint Presentation</vt:lpstr>
      <vt:lpstr>PowerPoint Presentation</vt:lpstr>
      <vt:lpstr>PowerPoint Presentation</vt:lpstr>
      <vt:lpstr>PowerPoint Presentation</vt:lpstr>
      <vt:lpstr>PowerPoint Presentation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264</cp:revision>
  <dcterms:created xsi:type="dcterms:W3CDTF">2022-04-26T09:26:16Z</dcterms:created>
  <dcterms:modified xsi:type="dcterms:W3CDTF">2022-08-24T12:51:36Z</dcterms:modified>
</cp:coreProperties>
</file>